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57" r:id="rId4"/>
    <p:sldId id="277" r:id="rId5"/>
    <p:sldId id="258" r:id="rId6"/>
    <p:sldId id="259" r:id="rId7"/>
    <p:sldId id="260" r:id="rId8"/>
    <p:sldId id="276" r:id="rId9"/>
    <p:sldId id="262" r:id="rId10"/>
    <p:sldId id="261" r:id="rId11"/>
    <p:sldId id="263" r:id="rId12"/>
    <p:sldId id="279" r:id="rId13"/>
    <p:sldId id="265" r:id="rId14"/>
    <p:sldId id="275" r:id="rId15"/>
    <p:sldId id="280" r:id="rId16"/>
    <p:sldId id="267" r:id="rId17"/>
    <p:sldId id="278" r:id="rId18"/>
    <p:sldId id="266" r:id="rId19"/>
    <p:sldId id="281" r:id="rId20"/>
    <p:sldId id="268" r:id="rId21"/>
    <p:sldId id="269" r:id="rId22"/>
    <p:sldId id="270" r:id="rId23"/>
    <p:sldId id="272" r:id="rId24"/>
    <p:sldId id="273" r:id="rId25"/>
    <p:sldId id="274" r:id="rId26"/>
    <p:sldId id="282" r:id="rId27"/>
  </p:sldIdLst>
  <p:sldSz cx="9144000" cy="6858000" type="screen4x3"/>
  <p:notesSz cx="6864350" cy="99964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FFFFCC"/>
    <a:srgbClr val="FF9999"/>
    <a:srgbClr val="FF99FF"/>
    <a:srgbClr val="FF99CC"/>
    <a:srgbClr val="FF66CC"/>
    <a:srgbClr val="FF6699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4" d="100"/>
          <a:sy n="114" d="100"/>
        </p:scale>
        <p:origin x="294" y="107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CAD01-7C79-4DA2-A835-3A28E1A8E687}" type="datetimeFigureOut">
              <a:rPr lang="en-GB" smtClean="0"/>
              <a:t>03/11/2016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D1F3-1069-4254-B97F-4418524983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211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CAD01-7C79-4DA2-A835-3A28E1A8E687}" type="datetimeFigureOut">
              <a:rPr lang="en-GB" smtClean="0"/>
              <a:t>03/11/2016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D1F3-1069-4254-B97F-4418524983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7176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CAD01-7C79-4DA2-A835-3A28E1A8E687}" type="datetimeFigureOut">
              <a:rPr lang="en-GB" smtClean="0"/>
              <a:t>03/11/2016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D1F3-1069-4254-B97F-4418524983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2510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CAD01-7C79-4DA2-A835-3A28E1A8E687}" type="datetimeFigureOut">
              <a:rPr lang="en-GB" smtClean="0"/>
              <a:t>03/11/2016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D1F3-1069-4254-B97F-4418524983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3017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CAD01-7C79-4DA2-A835-3A28E1A8E687}" type="datetimeFigureOut">
              <a:rPr lang="en-GB" smtClean="0"/>
              <a:t>03/11/2016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D1F3-1069-4254-B97F-4418524983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655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CAD01-7C79-4DA2-A835-3A28E1A8E687}" type="datetimeFigureOut">
              <a:rPr lang="en-GB" smtClean="0"/>
              <a:t>03/11/2016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D1F3-1069-4254-B97F-4418524983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0375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CAD01-7C79-4DA2-A835-3A28E1A8E687}" type="datetimeFigureOut">
              <a:rPr lang="en-GB" smtClean="0"/>
              <a:t>03/11/2016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D1F3-1069-4254-B97F-4418524983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5467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CAD01-7C79-4DA2-A835-3A28E1A8E687}" type="datetimeFigureOut">
              <a:rPr lang="en-GB" smtClean="0"/>
              <a:t>03/11/2016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D1F3-1069-4254-B97F-4418524983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2494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CAD01-7C79-4DA2-A835-3A28E1A8E687}" type="datetimeFigureOut">
              <a:rPr lang="en-GB" smtClean="0"/>
              <a:t>03/11/2016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D1F3-1069-4254-B97F-4418524983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2561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CAD01-7C79-4DA2-A835-3A28E1A8E687}" type="datetimeFigureOut">
              <a:rPr lang="en-GB" smtClean="0"/>
              <a:t>03/11/2016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D1F3-1069-4254-B97F-4418524983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679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CAD01-7C79-4DA2-A835-3A28E1A8E687}" type="datetimeFigureOut">
              <a:rPr lang="en-GB" smtClean="0"/>
              <a:t>03/11/2016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D1F3-1069-4254-B97F-4418524983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223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9CAD01-7C79-4DA2-A835-3A28E1A8E687}" type="datetimeFigureOut">
              <a:rPr lang="en-GB" smtClean="0"/>
              <a:t>03/11/2016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4D1F3-1069-4254-B97F-4418524983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315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raih.org.im/" TargetMode="External"/><Relationship Id="rId2" Type="http://schemas.openxmlformats.org/officeDocument/2006/relationships/hyperlink" Target="mailto:michael@graih.org.im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grpSp>
        <p:nvGrpSpPr>
          <p:cNvPr id="12" name="Group 11"/>
          <p:cNvGrpSpPr/>
          <p:nvPr/>
        </p:nvGrpSpPr>
        <p:grpSpPr>
          <a:xfrm>
            <a:off x="395536" y="404664"/>
            <a:ext cx="8280920" cy="6048672"/>
            <a:chOff x="395536" y="404664"/>
            <a:chExt cx="8352928" cy="6134698"/>
          </a:xfrm>
        </p:grpSpPr>
        <p:pic>
          <p:nvPicPr>
            <p:cNvPr id="1026" name="Picture 2" descr="Old man in the hospital with wires stock phot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734" y="404664"/>
              <a:ext cx="8347730" cy="6134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395536" y="692696"/>
              <a:ext cx="1008112" cy="64633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GB" sz="3600" dirty="0" smtClean="0"/>
                <a:t>The</a:t>
              </a:r>
              <a:endParaRPr lang="en-GB" sz="36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95536" y="1196752"/>
              <a:ext cx="2232248" cy="64633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GB" sz="36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Unhealthy</a:t>
              </a:r>
              <a:r>
                <a:rPr lang="en-GB" dirty="0" smtClean="0"/>
                <a:t> </a:t>
              </a:r>
              <a:endParaRPr lang="en-GB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5536" y="1700808"/>
              <a:ext cx="1702824" cy="64633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GB" sz="3600" dirty="0"/>
                <a:t>s</a:t>
              </a:r>
              <a:r>
                <a:rPr lang="en-GB" sz="3600" dirty="0" smtClean="0"/>
                <a:t>tate of </a:t>
              </a:r>
              <a:endParaRPr lang="en-GB" sz="36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5536" y="2276872"/>
              <a:ext cx="2952328" cy="64633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GB" sz="36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H</a:t>
              </a:r>
              <a:r>
                <a:rPr lang="en-GB" sz="36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omelessness</a:t>
              </a:r>
              <a:endParaRPr lang="en-GB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01625" y="3212976"/>
            <a:ext cx="3523194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Adult Community Nursing  Audit results 2015/16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73140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39552" y="274638"/>
            <a:ext cx="8208912" cy="11381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dirty="0" smtClean="0"/>
              <a:t>Physical Health</a:t>
            </a:r>
          </a:p>
          <a:p>
            <a:r>
              <a:rPr lang="en-GB" sz="2400" b="1" dirty="0" smtClean="0"/>
              <a:t>Are you receiving support/treatment to help you with your </a:t>
            </a:r>
          </a:p>
          <a:p>
            <a:r>
              <a:rPr lang="en-GB" sz="2400" b="1" dirty="0" smtClean="0"/>
              <a:t>physical health problem?</a:t>
            </a:r>
            <a:endParaRPr lang="en-GB" sz="2400" b="1" dirty="0"/>
          </a:p>
        </p:txBody>
      </p:sp>
      <p:grpSp>
        <p:nvGrpSpPr>
          <p:cNvPr id="21" name="Group 20"/>
          <p:cNvGrpSpPr/>
          <p:nvPr/>
        </p:nvGrpSpPr>
        <p:grpSpPr>
          <a:xfrm>
            <a:off x="3666727" y="1556792"/>
            <a:ext cx="2016224" cy="1944975"/>
            <a:chOff x="3666727" y="1556792"/>
            <a:chExt cx="2016224" cy="1944975"/>
          </a:xfrm>
        </p:grpSpPr>
        <p:sp>
          <p:nvSpPr>
            <p:cNvPr id="9" name="Oval 8"/>
            <p:cNvSpPr/>
            <p:nvPr/>
          </p:nvSpPr>
          <p:spPr>
            <a:xfrm>
              <a:off x="3666727" y="1700808"/>
              <a:ext cx="2016224" cy="1800959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07905" y="1556792"/>
              <a:ext cx="1932215" cy="1723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GB" sz="1600" dirty="0" smtClean="0">
                <a:ln w="18415" cmpd="sng">
                  <a:solidFill>
                    <a:srgbClr val="FFFFFF"/>
                  </a:solidFill>
                  <a:prstDash val="solid"/>
                </a:ln>
              </a:endParaRPr>
            </a:p>
            <a:p>
              <a:pPr algn="ctr"/>
              <a:r>
                <a:rPr lang="en-GB" b="1" dirty="0" smtClean="0">
                  <a:ln w="18415" cmpd="sng">
                    <a:noFill/>
                    <a:prstDash val="solid"/>
                  </a:ln>
                  <a:latin typeface="+mj-lt"/>
                </a:rPr>
                <a:t>96% </a:t>
              </a:r>
            </a:p>
            <a:p>
              <a:pPr algn="ctr"/>
              <a:r>
                <a:rPr lang="en-GB" b="1" dirty="0" smtClean="0">
                  <a:ln w="18415" cmpd="sng">
                    <a:noFill/>
                    <a:prstDash val="solid"/>
                  </a:ln>
                  <a:latin typeface="+mj-lt"/>
                </a:rPr>
                <a:t>of people reported </a:t>
              </a:r>
            </a:p>
            <a:p>
              <a:pPr algn="ctr"/>
              <a:r>
                <a:rPr lang="en-GB" b="1" dirty="0" smtClean="0">
                  <a:ln w="18415" cmpd="sng">
                    <a:noFill/>
                    <a:prstDash val="solid"/>
                  </a:ln>
                  <a:latin typeface="+mj-lt"/>
                </a:rPr>
                <a:t>physical health problems</a:t>
              </a:r>
              <a:endParaRPr lang="en-GB" b="1" dirty="0">
                <a:ln w="18415" cmpd="sng">
                  <a:noFill/>
                  <a:prstDash val="solid"/>
                </a:ln>
                <a:latin typeface="+mj-lt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51520" y="3587048"/>
            <a:ext cx="1944216" cy="1810100"/>
            <a:chOff x="1403648" y="1916832"/>
            <a:chExt cx="1728192" cy="1656184"/>
          </a:xfrm>
        </p:grpSpPr>
        <p:sp>
          <p:nvSpPr>
            <p:cNvPr id="7" name="Oval 6"/>
            <p:cNvSpPr/>
            <p:nvPr/>
          </p:nvSpPr>
          <p:spPr>
            <a:xfrm>
              <a:off x="1403648" y="1916832"/>
              <a:ext cx="1728192" cy="165618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03648" y="2010789"/>
              <a:ext cx="1728192" cy="1210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smtClean="0">
                  <a:ln w="18415" cmpd="sng">
                    <a:noFill/>
                    <a:prstDash val="solid"/>
                  </a:ln>
                  <a:latin typeface="+mj-lt"/>
                </a:rPr>
                <a:t>47% </a:t>
              </a:r>
            </a:p>
            <a:p>
              <a:pPr algn="ctr"/>
              <a:r>
                <a:rPr lang="en-GB" sz="1600" b="1" dirty="0" smtClean="0">
                  <a:ln w="18415" cmpd="sng">
                    <a:noFill/>
                    <a:prstDash val="solid"/>
                  </a:ln>
                  <a:latin typeface="+mj-lt"/>
                </a:rPr>
                <a:t>Said the support/treatment they receive meets their needs</a:t>
              </a:r>
              <a:endParaRPr lang="en-GB" sz="1600" b="1" dirty="0">
                <a:ln w="18415" cmpd="sng">
                  <a:noFill/>
                  <a:prstDash val="solid"/>
                </a:ln>
                <a:latin typeface="+mj-l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267744" y="3587048"/>
            <a:ext cx="1944216" cy="1872208"/>
            <a:chOff x="1403648" y="1916832"/>
            <a:chExt cx="1728192" cy="1656184"/>
          </a:xfrm>
        </p:grpSpPr>
        <p:sp>
          <p:nvSpPr>
            <p:cNvPr id="12" name="Oval 11"/>
            <p:cNvSpPr/>
            <p:nvPr/>
          </p:nvSpPr>
          <p:spPr>
            <a:xfrm>
              <a:off x="1403648" y="1916832"/>
              <a:ext cx="1728192" cy="165618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475656" y="1989178"/>
              <a:ext cx="1656184" cy="1061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 smtClean="0">
                  <a:ln w="18415" cmpd="sng">
                    <a:noFill/>
                    <a:prstDash val="solid"/>
                  </a:ln>
                  <a:latin typeface="+mj-lt"/>
                </a:rPr>
                <a:t>28% </a:t>
              </a:r>
            </a:p>
            <a:p>
              <a:pPr algn="ctr"/>
              <a:r>
                <a:rPr lang="en-GB" b="1" dirty="0" smtClean="0">
                  <a:ln w="18415" cmpd="sng">
                    <a:noFill/>
                    <a:prstDash val="solid"/>
                  </a:ln>
                  <a:latin typeface="+mj-lt"/>
                </a:rPr>
                <a:t>Said they would like more help/support</a:t>
              </a:r>
              <a:endParaRPr lang="en-GB" b="1" dirty="0">
                <a:ln w="18415" cmpd="sng">
                  <a:noFill/>
                  <a:prstDash val="solid"/>
                </a:ln>
                <a:latin typeface="+mj-lt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076056" y="3596190"/>
            <a:ext cx="1944216" cy="1800958"/>
            <a:chOff x="1467655" y="1916832"/>
            <a:chExt cx="1728192" cy="1656184"/>
          </a:xfrm>
        </p:grpSpPr>
        <p:sp>
          <p:nvSpPr>
            <p:cNvPr id="16" name="Oval 15"/>
            <p:cNvSpPr/>
            <p:nvPr/>
          </p:nvSpPr>
          <p:spPr>
            <a:xfrm>
              <a:off x="1467655" y="1916832"/>
              <a:ext cx="1728192" cy="165618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539663" y="1961740"/>
              <a:ext cx="1656184" cy="1217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smtClean="0">
                  <a:ln w="18415" cmpd="sng">
                    <a:noFill/>
                    <a:prstDash val="solid"/>
                  </a:ln>
                  <a:latin typeface="+mj-lt"/>
                </a:rPr>
                <a:t>19% </a:t>
              </a:r>
            </a:p>
            <a:p>
              <a:pPr algn="ctr"/>
              <a:r>
                <a:rPr lang="en-GB" sz="1600" b="1" dirty="0" smtClean="0">
                  <a:ln w="18415" cmpd="sng">
                    <a:noFill/>
                    <a:prstDash val="solid"/>
                  </a:ln>
                  <a:latin typeface="+mj-lt"/>
                </a:rPr>
                <a:t>Said they are not receiving help/support and would like some </a:t>
              </a:r>
              <a:endParaRPr lang="en-GB" sz="1600" b="1" dirty="0">
                <a:ln w="18415" cmpd="sng">
                  <a:noFill/>
                  <a:prstDash val="solid"/>
                </a:ln>
                <a:latin typeface="+mj-lt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3215370"/>
            <a:ext cx="1152128" cy="305821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7092280" y="3596190"/>
            <a:ext cx="1872208" cy="1791816"/>
            <a:chOff x="1467655" y="1916832"/>
            <a:chExt cx="1664185" cy="1647777"/>
          </a:xfrm>
        </p:grpSpPr>
        <p:sp>
          <p:nvSpPr>
            <p:cNvPr id="19" name="Oval 18"/>
            <p:cNvSpPr/>
            <p:nvPr/>
          </p:nvSpPr>
          <p:spPr>
            <a:xfrm>
              <a:off x="1467655" y="1916832"/>
              <a:ext cx="1664185" cy="1647777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75656" y="1961740"/>
              <a:ext cx="1656184" cy="1103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n w="18415" cmpd="sng">
                    <a:noFill/>
                    <a:prstDash val="solid"/>
                  </a:ln>
                  <a:latin typeface="+mj-lt"/>
                </a:rPr>
                <a:t>8</a:t>
              </a:r>
              <a:r>
                <a:rPr lang="en-GB" b="1" dirty="0" smtClean="0">
                  <a:ln w="18415" cmpd="sng">
                    <a:noFill/>
                    <a:prstDash val="solid"/>
                  </a:ln>
                  <a:latin typeface="+mj-lt"/>
                </a:rPr>
                <a:t>% </a:t>
              </a:r>
            </a:p>
            <a:p>
              <a:pPr algn="ctr"/>
              <a:r>
                <a:rPr lang="en-GB" b="1" dirty="0" smtClean="0">
                  <a:ln w="18415" cmpd="sng">
                    <a:noFill/>
                    <a:prstDash val="solid"/>
                  </a:ln>
                  <a:latin typeface="+mj-lt"/>
                </a:rPr>
                <a:t>Said they don’t </a:t>
              </a:r>
            </a:p>
            <a:p>
              <a:pPr algn="ctr"/>
              <a:r>
                <a:rPr lang="en-GB" b="1" dirty="0" smtClean="0">
                  <a:ln w="18415" cmpd="sng">
                    <a:noFill/>
                    <a:prstDash val="solid"/>
                  </a:ln>
                  <a:latin typeface="+mj-lt"/>
                </a:rPr>
                <a:t>need help/support</a:t>
              </a:r>
              <a:endParaRPr lang="en-GB" b="1" dirty="0">
                <a:ln w="18415" cmpd="sng">
                  <a:noFill/>
                  <a:prstDash val="solid"/>
                </a:ln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829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500"/>
                            </p:stCondLst>
                            <p:childTnLst>
                              <p:par>
                                <p:cTn id="3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90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20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8000"/>
                            </p:stCondLst>
                            <p:childTnLst>
                              <p:par>
                                <p:cTn id="60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39552" y="274638"/>
            <a:ext cx="8136904" cy="9941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 smtClean="0"/>
              <a:t>Mental Health</a:t>
            </a:r>
          </a:p>
          <a:p>
            <a:r>
              <a:rPr lang="en-GB" sz="2800" b="1" dirty="0" smtClean="0"/>
              <a:t>Did you get any support with your mental health from a </a:t>
            </a:r>
          </a:p>
          <a:p>
            <a:r>
              <a:rPr lang="en-GB" sz="2800" b="1" dirty="0" smtClean="0"/>
              <a:t>DHSC worker, medic or support service?</a:t>
            </a:r>
            <a:endParaRPr lang="en-GB" sz="2800" b="1" dirty="0"/>
          </a:p>
        </p:txBody>
      </p:sp>
      <p:grpSp>
        <p:nvGrpSpPr>
          <p:cNvPr id="5" name="Group 4"/>
          <p:cNvGrpSpPr/>
          <p:nvPr/>
        </p:nvGrpSpPr>
        <p:grpSpPr>
          <a:xfrm>
            <a:off x="3452883" y="1556792"/>
            <a:ext cx="2232248" cy="2016224"/>
            <a:chOff x="1403648" y="1916832"/>
            <a:chExt cx="1728192" cy="1656184"/>
          </a:xfrm>
        </p:grpSpPr>
        <p:sp>
          <p:nvSpPr>
            <p:cNvPr id="10" name="Oval 9"/>
            <p:cNvSpPr/>
            <p:nvPr/>
          </p:nvSpPr>
          <p:spPr>
            <a:xfrm>
              <a:off x="1403648" y="1916832"/>
              <a:ext cx="1728192" cy="1656184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86394" y="2035131"/>
              <a:ext cx="1616696" cy="985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 smtClean="0">
                  <a:ln w="18415" cmpd="sng">
                    <a:noFill/>
                    <a:prstDash val="solid"/>
                  </a:ln>
                </a:rPr>
                <a:t>94% </a:t>
              </a:r>
            </a:p>
            <a:p>
              <a:pPr algn="ctr"/>
              <a:r>
                <a:rPr lang="en-GB" b="1" dirty="0" smtClean="0">
                  <a:ln w="18415" cmpd="sng">
                    <a:noFill/>
                    <a:prstDash val="solid"/>
                  </a:ln>
                </a:rPr>
                <a:t>reported some form of mental  health issue</a:t>
              </a:r>
              <a:endParaRPr lang="en-GB" b="1" dirty="0">
                <a:ln w="18415" cmpd="sng">
                  <a:noFill/>
                  <a:prstDash val="solid"/>
                </a:ln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924944"/>
            <a:ext cx="1293880" cy="3186896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5496" y="3400077"/>
            <a:ext cx="2118161" cy="1973139"/>
            <a:chOff x="1403648" y="1916832"/>
            <a:chExt cx="1728192" cy="1656184"/>
          </a:xfrm>
        </p:grpSpPr>
        <p:sp>
          <p:nvSpPr>
            <p:cNvPr id="13" name="Oval 12"/>
            <p:cNvSpPr/>
            <p:nvPr/>
          </p:nvSpPr>
          <p:spPr>
            <a:xfrm>
              <a:off x="1403648" y="1916832"/>
              <a:ext cx="1728192" cy="1656184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03648" y="1981991"/>
              <a:ext cx="1728192" cy="1286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 smtClean="0">
                  <a:ln w="18415" cmpd="sng">
                    <a:noFill/>
                    <a:prstDash val="solid"/>
                  </a:ln>
                  <a:latin typeface="+mj-lt"/>
                </a:rPr>
                <a:t>13% </a:t>
              </a:r>
              <a:endParaRPr lang="en-GB" b="1" dirty="0">
                <a:ln w="18415" cmpd="sng">
                  <a:noFill/>
                  <a:prstDash val="solid"/>
                </a:ln>
                <a:latin typeface="+mj-lt"/>
              </a:endParaRPr>
            </a:p>
            <a:p>
              <a:pPr algn="ctr"/>
              <a:r>
                <a:rPr lang="en-GB" b="1" dirty="0">
                  <a:ln w="18415" cmpd="sng">
                    <a:noFill/>
                    <a:prstDash val="solid"/>
                  </a:ln>
                  <a:latin typeface="+mj-lt"/>
                </a:rPr>
                <a:t>Said the support/treatment they receive meets their needs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195736" y="3400075"/>
            <a:ext cx="1951184" cy="1901133"/>
            <a:chOff x="1403648" y="1916832"/>
            <a:chExt cx="1728192" cy="1656184"/>
          </a:xfrm>
        </p:grpSpPr>
        <p:sp>
          <p:nvSpPr>
            <p:cNvPr id="16" name="Oval 15"/>
            <p:cNvSpPr/>
            <p:nvPr/>
          </p:nvSpPr>
          <p:spPr>
            <a:xfrm>
              <a:off x="1403648" y="1916832"/>
              <a:ext cx="1728192" cy="1656184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59396" y="2067491"/>
              <a:ext cx="1616696" cy="1045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 smtClean="0">
                  <a:ln w="18415" cmpd="sng">
                    <a:noFill/>
                    <a:prstDash val="solid"/>
                  </a:ln>
                  <a:latin typeface="+mj-lt"/>
                </a:rPr>
                <a:t>27% </a:t>
              </a:r>
              <a:endParaRPr lang="en-GB" b="1" dirty="0">
                <a:ln w="18415" cmpd="sng">
                  <a:noFill/>
                  <a:prstDash val="solid"/>
                </a:ln>
                <a:latin typeface="+mj-lt"/>
              </a:endParaRPr>
            </a:p>
            <a:p>
              <a:pPr algn="ctr"/>
              <a:r>
                <a:rPr lang="en-GB" b="1" dirty="0">
                  <a:ln w="18415" cmpd="sng">
                    <a:noFill/>
                    <a:prstDash val="solid"/>
                  </a:ln>
                  <a:latin typeface="+mj-lt"/>
                </a:rPr>
                <a:t>Said they would like more help/support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860032" y="3466075"/>
            <a:ext cx="2082521" cy="1907141"/>
            <a:chOff x="1403648" y="1916832"/>
            <a:chExt cx="1728192" cy="1656184"/>
          </a:xfrm>
        </p:grpSpPr>
        <p:sp>
          <p:nvSpPr>
            <p:cNvPr id="19" name="Oval 18"/>
            <p:cNvSpPr/>
            <p:nvPr/>
          </p:nvSpPr>
          <p:spPr>
            <a:xfrm>
              <a:off x="1403648" y="1916832"/>
              <a:ext cx="1728192" cy="1656184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59396" y="2009701"/>
              <a:ext cx="1616696" cy="1282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 smtClean="0">
                  <a:ln w="18415" cmpd="sng">
                    <a:noFill/>
                    <a:prstDash val="solid"/>
                  </a:ln>
                  <a:latin typeface="+mj-lt"/>
                </a:rPr>
                <a:t>45%</a:t>
              </a:r>
              <a:endParaRPr lang="en-GB" b="1" dirty="0">
                <a:ln w="18415" cmpd="sng">
                  <a:noFill/>
                  <a:prstDash val="solid"/>
                </a:ln>
                <a:latin typeface="+mj-lt"/>
              </a:endParaRPr>
            </a:p>
            <a:p>
              <a:pPr algn="ctr"/>
              <a:r>
                <a:rPr lang="en-GB" b="1" dirty="0">
                  <a:ln w="18415" cmpd="sng">
                    <a:noFill/>
                    <a:prstDash val="solid"/>
                  </a:ln>
                  <a:latin typeface="+mj-lt"/>
                </a:rPr>
                <a:t>Said they are not receiving help/support and would like some 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020272" y="3466075"/>
            <a:ext cx="2055221" cy="1907141"/>
            <a:chOff x="1403648" y="1916832"/>
            <a:chExt cx="1728192" cy="1656184"/>
          </a:xfrm>
        </p:grpSpPr>
        <p:sp>
          <p:nvSpPr>
            <p:cNvPr id="22" name="Oval 21"/>
            <p:cNvSpPr/>
            <p:nvPr/>
          </p:nvSpPr>
          <p:spPr>
            <a:xfrm>
              <a:off x="1403648" y="1916832"/>
              <a:ext cx="1728192" cy="1656184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459396" y="2072233"/>
              <a:ext cx="1616696" cy="1042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 smtClean="0">
                  <a:ln w="18415" cmpd="sng">
                    <a:noFill/>
                    <a:prstDash val="solid"/>
                  </a:ln>
                  <a:latin typeface="+mj-lt"/>
                </a:rPr>
                <a:t>15%</a:t>
              </a:r>
              <a:endParaRPr lang="en-GB" b="1" dirty="0">
                <a:ln w="18415" cmpd="sng">
                  <a:noFill/>
                  <a:prstDash val="solid"/>
                </a:ln>
                <a:latin typeface="+mj-lt"/>
              </a:endParaRPr>
            </a:p>
            <a:p>
              <a:pPr algn="ctr"/>
              <a:r>
                <a:rPr lang="en-GB" b="1" dirty="0">
                  <a:ln w="18415" cmpd="sng">
                    <a:noFill/>
                    <a:prstDash val="solid"/>
                  </a:ln>
                  <a:latin typeface="+mj-lt"/>
                </a:rPr>
                <a:t>Said they don’t </a:t>
              </a:r>
            </a:p>
            <a:p>
              <a:pPr algn="ctr"/>
              <a:r>
                <a:rPr lang="en-GB" b="1" dirty="0">
                  <a:ln w="18415" cmpd="sng">
                    <a:noFill/>
                    <a:prstDash val="solid"/>
                  </a:ln>
                  <a:latin typeface="+mj-lt"/>
                </a:rPr>
                <a:t>need help/support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450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26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500"/>
                            </p:stCondLst>
                            <p:childTnLst>
                              <p:par>
                                <p:cTn id="3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30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60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9000"/>
                            </p:stCondLst>
                            <p:childTnLst>
                              <p:par>
                                <p:cTn id="60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99592" y="274638"/>
            <a:ext cx="7571184" cy="9941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/>
              <a:t>Drug/Alcohol Use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1767453"/>
            <a:ext cx="2952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25% of IOM Homeless people take drugs  or are recovering from a drug problem</a:t>
            </a:r>
            <a:endParaRPr lang="en-GB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395536" y="2996952"/>
            <a:ext cx="2952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14% of IOM Homeless people advised they get the support to help address their drug use</a:t>
            </a:r>
            <a:endParaRPr lang="en-GB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95536" y="4437112"/>
            <a:ext cx="29523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29% of IOM Homeless people advised they get the support to help address their drug use but they’d still like </a:t>
            </a:r>
            <a:r>
              <a:rPr lang="en-GB" sz="1600" b="1" dirty="0" smtClean="0"/>
              <a:t>more help</a:t>
            </a:r>
            <a:endParaRPr lang="en-GB" sz="1600" b="1" dirty="0"/>
          </a:p>
        </p:txBody>
      </p:sp>
      <p:grpSp>
        <p:nvGrpSpPr>
          <p:cNvPr id="16" name="Group 15"/>
          <p:cNvGrpSpPr/>
          <p:nvPr/>
        </p:nvGrpSpPr>
        <p:grpSpPr>
          <a:xfrm>
            <a:off x="3630163" y="1700808"/>
            <a:ext cx="2021957" cy="4166773"/>
            <a:chOff x="3203847" y="1740625"/>
            <a:chExt cx="2021957" cy="4166773"/>
          </a:xfrm>
        </p:grpSpPr>
        <p:pic>
          <p:nvPicPr>
            <p:cNvPr id="11" name="Picture 10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847" y="1740625"/>
              <a:ext cx="2021957" cy="41667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3888" y="4005064"/>
              <a:ext cx="1265312" cy="1124722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179512" y="6114782"/>
            <a:ext cx="8856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44% of IOM Homeless people self-medicate to help cope with their mental health</a:t>
            </a:r>
            <a:endParaRPr lang="en-GB" sz="2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5867672" y="1733907"/>
            <a:ext cx="2952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25% of IOM Homeless people have or are recovering from an alcohol problem</a:t>
            </a:r>
            <a:endParaRPr lang="en-GB" sz="16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5822843" y="2941493"/>
            <a:ext cx="2952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14% of IOM Homeless people advised they get the support to help with their alcohol problem</a:t>
            </a:r>
            <a:endParaRPr lang="en-GB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5828793" y="4187989"/>
            <a:ext cx="29523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43% of IOM Homeless people advised they get the support to help with their alcohol problem but they’d still like </a:t>
            </a:r>
            <a:r>
              <a:rPr lang="en-GB" sz="1600" b="1" dirty="0" smtClean="0"/>
              <a:t>more help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141367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3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0"/>
                            </p:stCondLst>
                            <p:childTnLst>
                              <p:par>
                                <p:cTn id="28" presetID="3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500"/>
                            </p:stCondLst>
                            <p:childTnLst>
                              <p:par>
                                <p:cTn id="35" presetID="3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3500"/>
                            </p:stCondLst>
                            <p:childTnLst>
                              <p:par>
                                <p:cTn id="42" presetID="3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6500"/>
                            </p:stCondLst>
                            <p:childTnLst>
                              <p:par>
                                <p:cTn id="49" presetID="3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9500"/>
                            </p:stCondLst>
                            <p:childTnLst>
                              <p:par>
                                <p:cTn id="5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1500"/>
                            </p:stCondLst>
                            <p:childTnLst>
                              <p:par>
                                <p:cTn id="63" presetID="3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GB" sz="3600" b="1" dirty="0" smtClean="0"/>
              <a:t>Alcohol Use</a:t>
            </a:r>
            <a:br>
              <a:rPr lang="en-GB" sz="3600" b="1" dirty="0" smtClean="0"/>
            </a:br>
            <a:r>
              <a:rPr lang="en-GB" sz="3600" b="1" dirty="0" smtClean="0"/>
              <a:t>IOM – UK Comparison </a:t>
            </a:r>
            <a:endParaRPr lang="en-GB" sz="36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544" y="1700808"/>
            <a:ext cx="4040188" cy="4455344"/>
          </a:xfr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smtClean="0"/>
              <a:t>IOM Homeless </a:t>
            </a:r>
          </a:p>
          <a:p>
            <a:pPr marL="0" indent="0" algn="ctr">
              <a:buNone/>
            </a:pPr>
            <a:r>
              <a:rPr lang="en-GB" dirty="0" smtClean="0"/>
              <a:t>How </a:t>
            </a:r>
            <a:r>
              <a:rPr lang="en-GB" dirty="0"/>
              <a:t>often do you have an alcoholic drink?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15% Never</a:t>
            </a:r>
          </a:p>
          <a:p>
            <a:r>
              <a:rPr lang="en-GB" dirty="0" smtClean="0"/>
              <a:t>22% Monthly or less</a:t>
            </a:r>
          </a:p>
          <a:p>
            <a:r>
              <a:rPr lang="en-GB" dirty="0" smtClean="0"/>
              <a:t>15% </a:t>
            </a:r>
            <a:r>
              <a:rPr lang="en-GB" dirty="0"/>
              <a:t>2-3 times per </a:t>
            </a:r>
            <a:r>
              <a:rPr lang="en-GB" dirty="0" smtClean="0"/>
              <a:t>week</a:t>
            </a:r>
          </a:p>
          <a:p>
            <a:r>
              <a:rPr lang="en-GB" dirty="0" smtClean="0"/>
              <a:t>18% 2-4 times per week</a:t>
            </a:r>
          </a:p>
          <a:p>
            <a:r>
              <a:rPr lang="en-GB" dirty="0" smtClean="0"/>
              <a:t>5% 4-6 times per week</a:t>
            </a:r>
          </a:p>
          <a:p>
            <a:r>
              <a:rPr lang="en-GB" dirty="0" smtClean="0"/>
              <a:t>25% Every day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00808"/>
            <a:ext cx="4041775" cy="4464495"/>
          </a:xfr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smtClean="0"/>
              <a:t>UK Homeless </a:t>
            </a:r>
            <a:endParaRPr lang="en-GB" dirty="0"/>
          </a:p>
          <a:p>
            <a:pPr marL="0" indent="0" algn="ctr">
              <a:buNone/>
            </a:pPr>
            <a:r>
              <a:rPr lang="en-GB" dirty="0"/>
              <a:t>How often do you have an alcoholic drink?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25% </a:t>
            </a:r>
            <a:r>
              <a:rPr lang="en-GB" dirty="0"/>
              <a:t>Never</a:t>
            </a:r>
          </a:p>
          <a:p>
            <a:r>
              <a:rPr lang="en-GB" dirty="0" smtClean="0"/>
              <a:t>25% </a:t>
            </a:r>
            <a:r>
              <a:rPr lang="en-GB" dirty="0"/>
              <a:t>Monthly or </a:t>
            </a:r>
            <a:r>
              <a:rPr lang="en-GB" dirty="0" smtClean="0"/>
              <a:t>less</a:t>
            </a:r>
          </a:p>
          <a:p>
            <a:r>
              <a:rPr lang="en-GB" dirty="0"/>
              <a:t>5% 2-3 times per </a:t>
            </a:r>
            <a:r>
              <a:rPr lang="en-GB" dirty="0" smtClean="0"/>
              <a:t>week</a:t>
            </a:r>
            <a:endParaRPr lang="en-GB" dirty="0"/>
          </a:p>
          <a:p>
            <a:r>
              <a:rPr lang="en-GB" dirty="0" smtClean="0"/>
              <a:t>16% </a:t>
            </a:r>
            <a:r>
              <a:rPr lang="en-GB" dirty="0"/>
              <a:t>2-4 times per week</a:t>
            </a:r>
          </a:p>
          <a:p>
            <a:r>
              <a:rPr lang="en-GB" dirty="0" smtClean="0"/>
              <a:t>14% </a:t>
            </a:r>
            <a:r>
              <a:rPr lang="en-GB" dirty="0"/>
              <a:t>4-6 times per week</a:t>
            </a:r>
          </a:p>
          <a:p>
            <a:r>
              <a:rPr lang="en-GB" dirty="0" smtClean="0"/>
              <a:t>15% </a:t>
            </a:r>
            <a:r>
              <a:rPr lang="en-GB" dirty="0"/>
              <a:t>Every day</a:t>
            </a:r>
          </a:p>
        </p:txBody>
      </p:sp>
    </p:spTree>
    <p:extLst>
      <p:ext uri="{BB962C8B-B14F-4D97-AF65-F5344CB8AC3E}">
        <p14:creationId xmlns:p14="http://schemas.microsoft.com/office/powerpoint/2010/main" val="174760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00"/>
                            </p:stCondLst>
                            <p:childTnLst>
                              <p:par>
                                <p:cTn id="4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500"/>
                            </p:stCondLst>
                            <p:childTnLst>
                              <p:par>
                                <p:cTn id="6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500"/>
                            </p:stCondLst>
                            <p:childTnLst>
                              <p:par>
                                <p:cTn id="7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2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2500"/>
                            </p:stCondLst>
                            <p:childTnLst>
                              <p:par>
                                <p:cTn id="8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2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2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4500"/>
                            </p:stCondLst>
                            <p:childTnLst>
                              <p:par>
                                <p:cTn id="10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2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2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6500"/>
                            </p:stCondLst>
                            <p:childTnLst>
                              <p:par>
                                <p:cTn id="11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 tmFilter="0, 0; .2, .5; .8, .5; 1, 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6" dur="250" autoRev="1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 tmFilter="0, 0; .2, .5; .8, .5; 1, 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9" dur="250" autoRev="1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 tmFilter="0, 0; .2, .5; .8, .5; 1, 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2" dur="250" autoRev="1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 tmFilter="0, 0; .2, .5; .8, .5; 1, 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5" dur="250" autoRev="1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 tmFilter="0, 0; .2, .5; .8, .5; 1, 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8" dur="250" autoRev="1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 tmFilter="0, 0; .2, .5; .8, .5; 1, 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1" dur="250" autoRev="1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 tmFilter="0, 0; .2, .5; .8, .5; 1, 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4" dur="250" autoRev="1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 tmFilter="0, 0; .2, .5; .8, .5; 1, 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7" dur="250" autoRev="1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 tmFilter="0, 0; .2, .5; .8, .5; 1, 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0" dur="250" autoRev="1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 tmFilter="0, 0; .2, .5; .8, .5; 1, 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3" dur="250" autoRev="1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 tmFilter="0, 0; .2, .5; .8, .5; 1, 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6" dur="250" autoRev="1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 tmFilter="0, 0; .2, .5; .8, .5; 1, 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9" dur="250" autoRev="1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 tmFilter="0, 0; .2, .5; .8, .5; 1, 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2" dur="250" autoRev="1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 tmFilter="0, 0; .2, .5; .8, .5; 1, 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5" dur="250" autoRev="1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 tmFilter="0, 0; .2, .5; .8, .5; 1, 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8" dur="250" autoRev="1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 tmFilter="0, 0; .2, .5; .8, .5; 1, 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1" dur="250" autoRev="1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/>
          </p:cNvSpPr>
          <p:nvPr/>
        </p:nvSpPr>
        <p:spPr>
          <a:xfrm>
            <a:off x="464298" y="476672"/>
            <a:ext cx="4040188" cy="57606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400" dirty="0" smtClean="0"/>
              <a:t>IOM </a:t>
            </a:r>
            <a:r>
              <a:rPr lang="en-GB" sz="2400" dirty="0"/>
              <a:t>Homeless </a:t>
            </a:r>
          </a:p>
          <a:p>
            <a:pPr marL="0" indent="0" algn="ctr">
              <a:buNone/>
            </a:pPr>
            <a:r>
              <a:rPr lang="en-GB" sz="2400" dirty="0"/>
              <a:t>On average how many units do you drink on a typical day</a:t>
            </a:r>
            <a:r>
              <a:rPr lang="en-GB" sz="2400" dirty="0" smtClean="0"/>
              <a:t>?</a:t>
            </a:r>
          </a:p>
          <a:p>
            <a:pPr marL="0" indent="0" algn="ctr">
              <a:buNone/>
            </a:pPr>
            <a:endParaRPr lang="en-GB" sz="3000" dirty="0"/>
          </a:p>
          <a:p>
            <a:r>
              <a:rPr lang="en-GB" sz="3000" dirty="0"/>
              <a:t>17% 1-2 units</a:t>
            </a:r>
          </a:p>
          <a:p>
            <a:r>
              <a:rPr lang="en-GB" sz="3000" dirty="0"/>
              <a:t>9% 3-4 units</a:t>
            </a:r>
          </a:p>
          <a:p>
            <a:r>
              <a:rPr lang="en-GB" sz="3000" dirty="0"/>
              <a:t>19% 5-6 units</a:t>
            </a:r>
          </a:p>
          <a:p>
            <a:r>
              <a:rPr lang="en-GB" sz="3000" dirty="0"/>
              <a:t>17% 7-9 units</a:t>
            </a:r>
          </a:p>
          <a:p>
            <a:r>
              <a:rPr lang="en-GB" sz="3000" dirty="0"/>
              <a:t>38% 10+ units</a:t>
            </a:r>
          </a:p>
        </p:txBody>
      </p:sp>
      <p:sp>
        <p:nvSpPr>
          <p:cNvPr id="5" name="Content Placeholder 5"/>
          <p:cNvSpPr txBox="1">
            <a:spLocks/>
          </p:cNvSpPr>
          <p:nvPr/>
        </p:nvSpPr>
        <p:spPr>
          <a:xfrm>
            <a:off x="4788024" y="477041"/>
            <a:ext cx="4041775" cy="576027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400" dirty="0" smtClean="0"/>
              <a:t>UK Homeless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2400" dirty="0" smtClean="0"/>
              <a:t>On </a:t>
            </a:r>
            <a:r>
              <a:rPr lang="en-GB" sz="2400" dirty="0"/>
              <a:t>average how many units do you drink on a typical day</a:t>
            </a:r>
            <a:r>
              <a:rPr lang="en-GB" sz="2400" dirty="0" smtClean="0"/>
              <a:t>?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sz="3000" dirty="0" smtClean="0"/>
          </a:p>
          <a:p>
            <a:r>
              <a:rPr lang="en-GB" sz="3000" dirty="0" smtClean="0"/>
              <a:t>16% </a:t>
            </a:r>
            <a:r>
              <a:rPr lang="en-GB" sz="3000" dirty="0"/>
              <a:t>1-2 units</a:t>
            </a:r>
          </a:p>
          <a:p>
            <a:r>
              <a:rPr lang="en-GB" sz="3000" dirty="0" smtClean="0"/>
              <a:t>22% </a:t>
            </a:r>
            <a:r>
              <a:rPr lang="en-GB" sz="3000" dirty="0"/>
              <a:t>3-4 units</a:t>
            </a:r>
          </a:p>
          <a:p>
            <a:r>
              <a:rPr lang="en-GB" sz="3000" dirty="0" smtClean="0"/>
              <a:t>16% </a:t>
            </a:r>
            <a:r>
              <a:rPr lang="en-GB" sz="3000" dirty="0"/>
              <a:t>5-6 units</a:t>
            </a:r>
          </a:p>
          <a:p>
            <a:r>
              <a:rPr lang="en-GB" sz="3000" dirty="0" smtClean="0"/>
              <a:t>11% </a:t>
            </a:r>
            <a:r>
              <a:rPr lang="en-GB" sz="3000" dirty="0"/>
              <a:t>7-9 units</a:t>
            </a:r>
          </a:p>
          <a:p>
            <a:r>
              <a:rPr lang="en-GB" sz="3000" dirty="0" smtClean="0"/>
              <a:t>35% </a:t>
            </a:r>
            <a:r>
              <a:rPr lang="en-GB" sz="3000" dirty="0"/>
              <a:t>10+ units</a:t>
            </a:r>
          </a:p>
        </p:txBody>
      </p:sp>
    </p:spTree>
    <p:extLst>
      <p:ext uri="{BB962C8B-B14F-4D97-AF65-F5344CB8AC3E}">
        <p14:creationId xmlns:p14="http://schemas.microsoft.com/office/powerpoint/2010/main" val="370157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0"/>
                            </p:stCondLst>
                            <p:childTnLst>
                              <p:par>
                                <p:cTn id="7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85010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/>
              <a:t>S</a:t>
            </a:r>
            <a:r>
              <a:rPr lang="en-GB" sz="3600" b="1" dirty="0" smtClean="0"/>
              <a:t>moking</a:t>
            </a:r>
            <a:endParaRPr lang="en-GB" sz="3600" b="1" dirty="0"/>
          </a:p>
        </p:txBody>
      </p:sp>
      <p:pic>
        <p:nvPicPr>
          <p:cNvPr id="1026" name="Picture 2" descr="Depressed girl with cigarette stock pho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268761"/>
            <a:ext cx="2954629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3866" y="1918573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78% of IOM Homeless people smoke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3275856" y="5373216"/>
            <a:ext cx="237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53% of IOM Homeless people would like to stop smoking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23528" y="3380799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19% of IOM Homeless people were offered help to stop smoking and took this up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189635" y="1796623"/>
            <a:ext cx="2530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5</a:t>
            </a:r>
            <a:r>
              <a:rPr lang="en-GB" dirty="0" smtClean="0"/>
              <a:t>3% of IOM Homeless people were offered help to stop smoking but struggled to give up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6362111" y="3452807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26% of IOM Homeless people have not been offered help to stop smoking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334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3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500"/>
                            </p:stCondLst>
                            <p:childTnLst>
                              <p:par>
                                <p:cTn id="36" presetID="3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500"/>
                            </p:stCondLst>
                            <p:childTnLst>
                              <p:par>
                                <p:cTn id="43" presetID="3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500"/>
                            </p:stCondLst>
                            <p:childTnLst>
                              <p:par>
                                <p:cTn id="5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enior homeless man with beard standing outdoors stock pho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59" y="404664"/>
            <a:ext cx="8569413" cy="590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076056" y="1052736"/>
            <a:ext cx="36004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chemeClr val="bg1"/>
                </a:solidFill>
              </a:rPr>
              <a:t>62% of IOM homeless people consider themselves to have a disability</a:t>
            </a:r>
          </a:p>
          <a:p>
            <a:endParaRPr lang="en-GB" sz="2400" b="1" dirty="0" smtClean="0">
              <a:solidFill>
                <a:schemeClr val="bg1"/>
              </a:solidFill>
            </a:endParaRPr>
          </a:p>
          <a:p>
            <a:endParaRPr lang="en-GB" sz="2400" b="1" dirty="0">
              <a:solidFill>
                <a:schemeClr val="bg1"/>
              </a:solidFill>
            </a:endParaRPr>
          </a:p>
          <a:p>
            <a:r>
              <a:rPr lang="en-GB" sz="2400" b="1" dirty="0" smtClean="0">
                <a:solidFill>
                  <a:schemeClr val="bg1"/>
                </a:solidFill>
              </a:rPr>
              <a:t>69% of IOM homeless people believe their health stops them from being able to undertake any training, volunteering or employment that they want to do</a:t>
            </a:r>
            <a:endParaRPr lang="en-GB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46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259632" y="274638"/>
            <a:ext cx="6480720" cy="7780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 smtClean="0"/>
              <a:t>Wellbeing</a:t>
            </a:r>
            <a:endParaRPr lang="en-GB" sz="3200" b="1" dirty="0"/>
          </a:p>
        </p:txBody>
      </p:sp>
      <p:pic>
        <p:nvPicPr>
          <p:cNvPr id="1026" name="Picture 2" descr="Fruits and vegetables concept stock pho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268760"/>
            <a:ext cx="7056784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833734" y="2924944"/>
            <a:ext cx="3394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On </a:t>
            </a:r>
            <a:r>
              <a:rPr lang="en-GB" b="1" dirty="0"/>
              <a:t>average </a:t>
            </a:r>
            <a:r>
              <a:rPr lang="en-GB" b="1" dirty="0" smtClean="0"/>
              <a:t>56% of IOM Homeless do not eat 2 meals a day</a:t>
            </a:r>
            <a:endParaRPr lang="en-GB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833734" y="4510861"/>
            <a:ext cx="3394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69% of IOM Homeless have zero fruit and veg a day</a:t>
            </a:r>
            <a:endParaRPr lang="en-GB" b="1" dirty="0"/>
          </a:p>
        </p:txBody>
      </p:sp>
      <p:sp>
        <p:nvSpPr>
          <p:cNvPr id="4" name="Rectangle 3"/>
          <p:cNvSpPr/>
          <p:nvPr/>
        </p:nvSpPr>
        <p:spPr>
          <a:xfrm>
            <a:off x="2297697" y="371703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dirty="0" smtClean="0"/>
              <a:t>On </a:t>
            </a:r>
            <a:r>
              <a:rPr lang="en-GB" dirty="0"/>
              <a:t>average </a:t>
            </a:r>
            <a:r>
              <a:rPr lang="en-GB" dirty="0" smtClean="0"/>
              <a:t>35% </a:t>
            </a:r>
            <a:r>
              <a:rPr lang="en-GB" dirty="0"/>
              <a:t>of </a:t>
            </a:r>
            <a:r>
              <a:rPr lang="en-GB" dirty="0" smtClean="0"/>
              <a:t>UK’s </a:t>
            </a:r>
            <a:r>
              <a:rPr lang="en-GB" dirty="0"/>
              <a:t>Homeless </a:t>
            </a:r>
            <a:endParaRPr lang="en-GB" dirty="0" smtClean="0"/>
          </a:p>
          <a:p>
            <a:pPr algn="ctr"/>
            <a:r>
              <a:rPr lang="en-GB" dirty="0" smtClean="0"/>
              <a:t>do </a:t>
            </a:r>
            <a:r>
              <a:rPr lang="en-GB" dirty="0"/>
              <a:t>not eat 2 meals a day</a:t>
            </a:r>
          </a:p>
        </p:txBody>
      </p:sp>
    </p:spTree>
    <p:extLst>
      <p:ext uri="{BB962C8B-B14F-4D97-AF65-F5344CB8AC3E}">
        <p14:creationId xmlns:p14="http://schemas.microsoft.com/office/powerpoint/2010/main" val="23321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6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500"/>
                            </p:stCondLst>
                            <p:childTnLst>
                              <p:par>
                                <p:cTn id="2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0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0"/>
                            </p:stCondLst>
                            <p:childTnLst>
                              <p:par>
                                <p:cTn id="4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0661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 smtClean="0"/>
              <a:t>How would you describe where you are currently sleeping</a:t>
            </a:r>
            <a:endParaRPr lang="en-GB" sz="3200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5580113" y="1340768"/>
            <a:ext cx="3563888" cy="1872208"/>
            <a:chOff x="2483768" y="2132856"/>
            <a:chExt cx="4176464" cy="201622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12" name="Cloud Callout 11"/>
            <p:cNvSpPr/>
            <p:nvPr/>
          </p:nvSpPr>
          <p:spPr>
            <a:xfrm>
              <a:off x="2483768" y="2132856"/>
              <a:ext cx="4176464" cy="2016224"/>
            </a:xfrm>
            <a:prstGeom prst="cloudCallou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63048" y="2534348"/>
              <a:ext cx="3233661" cy="99435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 smtClean="0"/>
                <a:t>“House – Good facilities but leaves me with very little money to live on”</a:t>
              </a:r>
              <a:endParaRPr lang="en-GB" b="1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6261" y="4365104"/>
            <a:ext cx="3209595" cy="2016224"/>
            <a:chOff x="2483768" y="2132856"/>
            <a:chExt cx="4176464" cy="2016224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6" name="Cloud Callout 15"/>
            <p:cNvSpPr/>
            <p:nvPr/>
          </p:nvSpPr>
          <p:spPr>
            <a:xfrm>
              <a:off x="2483768" y="2132856"/>
              <a:ext cx="4176464" cy="2016224"/>
            </a:xfrm>
            <a:prstGeom prst="cloudCallou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059832" y="2679303"/>
              <a:ext cx="2808312" cy="92333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 smtClean="0"/>
                <a:t>“Boarding House – no cooking or laundry facilities”</a:t>
              </a:r>
              <a:endParaRPr lang="en-GB" b="1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9782" y="1340768"/>
            <a:ext cx="4038162" cy="1872208"/>
            <a:chOff x="2483768" y="2132856"/>
            <a:chExt cx="4176464" cy="2016224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9" name="Cloud Callout 18"/>
            <p:cNvSpPr/>
            <p:nvPr/>
          </p:nvSpPr>
          <p:spPr>
            <a:xfrm>
              <a:off x="2483768" y="2132856"/>
              <a:ext cx="4176464" cy="2016224"/>
            </a:xfrm>
            <a:prstGeom prst="cloudCallou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79361" y="2534348"/>
              <a:ext cx="3074410" cy="99435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i="1" dirty="0" smtClean="0"/>
                <a:t>“Living in almost derelict house with holes in roof and rain coming down the stairs”</a:t>
              </a:r>
              <a:endParaRPr lang="en-GB" b="1" i="1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203848" y="4880182"/>
            <a:ext cx="3544860" cy="1717170"/>
            <a:chOff x="2483768" y="2132856"/>
            <a:chExt cx="3808040" cy="1882201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31" name="Cloud Callout 30"/>
            <p:cNvSpPr/>
            <p:nvPr/>
          </p:nvSpPr>
          <p:spPr>
            <a:xfrm>
              <a:off x="2483768" y="2132856"/>
              <a:ext cx="3808040" cy="1882201"/>
            </a:xfrm>
            <a:prstGeom prst="cloudCallou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870538" y="2608347"/>
              <a:ext cx="2817716" cy="101206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i="1" dirty="0" smtClean="0"/>
                <a:t>“Very substandard flat, windows broken, no hot water, damp……”</a:t>
              </a:r>
              <a:endParaRPr lang="en-GB" b="1" i="1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300192" y="3717032"/>
            <a:ext cx="2808312" cy="1800200"/>
            <a:chOff x="6532684" y="3848273"/>
            <a:chExt cx="2808312" cy="1800200"/>
          </a:xfrm>
        </p:grpSpPr>
        <p:sp>
          <p:nvSpPr>
            <p:cNvPr id="35" name="Cloud Callout 34"/>
            <p:cNvSpPr/>
            <p:nvPr/>
          </p:nvSpPr>
          <p:spPr>
            <a:xfrm>
              <a:off x="6532684" y="3848273"/>
              <a:ext cx="2808312" cy="1800200"/>
            </a:xfrm>
            <a:prstGeom prst="cloudCallout">
              <a:avLst/>
            </a:prstGeom>
            <a:solidFill>
              <a:srgbClr val="FFFF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908235" y="4136305"/>
              <a:ext cx="2155309" cy="923330"/>
            </a:xfrm>
            <a:prstGeom prst="rect">
              <a:avLst/>
            </a:prstGeom>
            <a:solidFill>
              <a:srgbClr val="FFFF9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i="1" dirty="0" smtClean="0"/>
                <a:t>“Got a flat but no hot water or heating”</a:t>
              </a:r>
              <a:endParaRPr lang="en-GB" b="1" i="1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411760" y="2852936"/>
            <a:ext cx="4155373" cy="1944216"/>
            <a:chOff x="4305059" y="3933056"/>
            <a:chExt cx="4155373" cy="1944216"/>
          </a:xfrm>
        </p:grpSpPr>
        <p:sp>
          <p:nvSpPr>
            <p:cNvPr id="38" name="Cloud Callout 37"/>
            <p:cNvSpPr/>
            <p:nvPr/>
          </p:nvSpPr>
          <p:spPr>
            <a:xfrm>
              <a:off x="4305059" y="3933056"/>
              <a:ext cx="4155373" cy="1944216"/>
            </a:xfrm>
            <a:prstGeom prst="cloudCallou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788024" y="4293096"/>
              <a:ext cx="3312368" cy="92333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i="1" dirty="0" smtClean="0"/>
                <a:t>“In charity accommodation (temporarily), 2 weeks ago I was in a tent on Douglas Head” </a:t>
              </a:r>
              <a:endParaRPr lang="en-GB" b="1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200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5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000"/>
                            </p:stCondLst>
                            <p:childTnLst>
                              <p:par>
                                <p:cTn id="32" presetID="3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500"/>
                            </p:stCondLst>
                            <p:childTnLst>
                              <p:par>
                                <p:cTn id="39" presetID="3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9000"/>
                            </p:stCondLst>
                            <p:childTnLst>
                              <p:par>
                                <p:cTn id="46" presetID="3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7060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 smtClean="0"/>
              <a:t>Accommodation</a:t>
            </a:r>
            <a:endParaRPr lang="en-GB" sz="32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1043608" y="1206961"/>
            <a:ext cx="6984776" cy="5893286"/>
            <a:chOff x="1043608" y="1206961"/>
            <a:chExt cx="6984776" cy="5893286"/>
          </a:xfrm>
        </p:grpSpPr>
        <p:pic>
          <p:nvPicPr>
            <p:cNvPr id="41" name="Picture 40" descr="\\reiltys\iomgroot\DeptShare_DEFA\Environment\Eshdeph\Photos\Ian\P5040374.JPG"/>
            <p:cNvPicPr/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43608" y="1206961"/>
              <a:ext cx="6984776" cy="47423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" name="TextBox 2"/>
            <p:cNvSpPr txBox="1"/>
            <p:nvPr/>
          </p:nvSpPr>
          <p:spPr>
            <a:xfrm>
              <a:off x="1043608" y="6023029"/>
              <a:ext cx="698477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/>
                <a:t>Water ingress and black mould</a:t>
              </a:r>
            </a:p>
            <a:p>
              <a:endParaRPr lang="en-GB" sz="32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403648" y="1196752"/>
            <a:ext cx="6336704" cy="5706635"/>
            <a:chOff x="1403648" y="1196752"/>
            <a:chExt cx="6336704" cy="5706635"/>
          </a:xfrm>
        </p:grpSpPr>
        <p:pic>
          <p:nvPicPr>
            <p:cNvPr id="42" name="Picture 41" descr="\\reiltys\iomgroot\DeptShare_DEFA\Environment\Eshdeph\Photos\Ian\P5040380.JPG"/>
            <p:cNvPicPr/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245310" y="1196752"/>
              <a:ext cx="4342913" cy="4752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1403648" y="5949280"/>
              <a:ext cx="633670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Ceiling down due to water ingress whilst tenant in occupation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043608" y="1196752"/>
            <a:ext cx="6984776" cy="5275748"/>
            <a:chOff x="1043608" y="1196752"/>
            <a:chExt cx="6984776" cy="5275748"/>
          </a:xfrm>
        </p:grpSpPr>
        <p:pic>
          <p:nvPicPr>
            <p:cNvPr id="9" name="Picture 8" descr="\\reiltys\iomgroot\DeptShare_DEFA\Environment\Eshdeph\Photos\Ian\ian\DSCN0827.JPG"/>
            <p:cNvPicPr/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43608" y="1196752"/>
              <a:ext cx="6984776" cy="4752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1043608" y="5949280"/>
              <a:ext cx="69847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 smtClean="0"/>
                <a:t>Fitted Kitchen!</a:t>
              </a:r>
              <a:endParaRPr lang="en-GB" sz="2800" b="1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98027" y="1179108"/>
            <a:ext cx="8666461" cy="4770172"/>
            <a:chOff x="298027" y="1179108"/>
            <a:chExt cx="8666461" cy="4770172"/>
          </a:xfrm>
        </p:grpSpPr>
        <p:pic>
          <p:nvPicPr>
            <p:cNvPr id="14" name="Picture 13" descr="H:\DCIM\100OLYMP\P6220112.JPG"/>
            <p:cNvPicPr/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88024" y="1179108"/>
              <a:ext cx="4176464" cy="39541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12" descr="H:\DCIM\100OLYMP\P6220113.JPG"/>
            <p:cNvPicPr/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98027" y="1179108"/>
              <a:ext cx="4118739" cy="39541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449818" y="5149061"/>
              <a:ext cx="8370654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Fungal rot</a:t>
              </a:r>
            </a:p>
            <a:p>
              <a:endParaRPr lang="en-GB" dirty="0"/>
            </a:p>
          </p:txBody>
        </p:sp>
      </p:grpSp>
      <p:pic>
        <p:nvPicPr>
          <p:cNvPr id="18" name="Picture 17" descr="C:\Users\lghojmcn\AppData\Local\Microsoft\Windows\Temporary Internet Files\Content.Word\B&amp;B photo 3.jpg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35696" y="1081087"/>
            <a:ext cx="5976664" cy="4067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2483768" y="5426060"/>
            <a:ext cx="4752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/>
              <a:t>Water damage</a:t>
            </a:r>
            <a:endParaRPr lang="en-GB" sz="2800" b="1" dirty="0"/>
          </a:p>
        </p:txBody>
      </p:sp>
      <p:pic>
        <p:nvPicPr>
          <p:cNvPr id="20" name="Picture 19" descr="\\reiltys\iomgroot\DeptShare_DEFA\Environment\Eshdeph\Photos\Ian\P4060074.JPG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835696" y="1081087"/>
            <a:ext cx="5976664" cy="414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 descr="C:\Users\lghojmcn\AppData\Local\Microsoft\Windows\Temporary Internet Files\Content.Word\P8060244.jpg"/>
          <p:cNvPicPr/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835696" y="1081087"/>
            <a:ext cx="5976664" cy="4297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 descr="C:\Users\lghojmcn\AppData\Local\Microsoft\Windows\Temporary Internet Files\Content.Word\LLord pic P2180190 (2).jpg"/>
          <p:cNvPicPr/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835696" y="1096735"/>
            <a:ext cx="5976664" cy="4132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964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0"/>
                            </p:stCondLst>
                            <p:childTnLst>
                              <p:par>
                                <p:cTn id="27" presetID="10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500"/>
                            </p:stCondLst>
                            <p:childTnLst>
                              <p:par>
                                <p:cTn id="37" presetID="10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9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0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45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7500"/>
                            </p:stCondLst>
                            <p:childTnLst>
                              <p:par>
                                <p:cTn id="62" presetID="10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3000"/>
                            </p:stCondLst>
                            <p:childTnLst>
                              <p:par>
                                <p:cTn id="70" presetID="10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55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8500"/>
                            </p:stCondLst>
                            <p:childTnLst>
                              <p:par>
                                <p:cTn id="78" presetID="10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10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4000"/>
                            </p:stCondLst>
                            <p:childTnLst>
                              <p:par>
                                <p:cTn id="86" presetID="10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/>
      <p:bldP spid="1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99592" y="1196752"/>
            <a:ext cx="7560840" cy="525658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1403648" y="260648"/>
            <a:ext cx="6696744" cy="5232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/>
              <a:t>Understanding the </a:t>
            </a:r>
            <a:r>
              <a:rPr lang="en-GB" sz="2800" b="1" dirty="0"/>
              <a:t>i</a:t>
            </a:r>
            <a:r>
              <a:rPr lang="en-GB" sz="2800" b="1" dirty="0" smtClean="0"/>
              <a:t>ssue</a:t>
            </a:r>
            <a:endParaRPr lang="en-GB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547664" y="1484784"/>
            <a:ext cx="655272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900" dirty="0" smtClean="0"/>
              <a:t>Homeless people are some of </a:t>
            </a:r>
            <a:r>
              <a:rPr lang="en-GB" sz="1900" b="1" u="sng" dirty="0" smtClean="0"/>
              <a:t>the most vulnerable</a:t>
            </a:r>
            <a:r>
              <a:rPr lang="en-GB" sz="1900" b="1" dirty="0" smtClean="0"/>
              <a:t> </a:t>
            </a:r>
            <a:r>
              <a:rPr lang="en-GB" sz="1900" dirty="0" smtClean="0"/>
              <a:t>in our society </a:t>
            </a:r>
          </a:p>
          <a:p>
            <a:endParaRPr lang="en-GB" sz="19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900" dirty="0" smtClean="0"/>
              <a:t>The agreed definition of homelessness includes not just rough sleepers but all those who are sofa surfing, in temporary, unsuitable, and poor quality accommodation.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900" dirty="0" smtClean="0"/>
              <a:t>The audit questioned 55 single homeless people, a small sample of the total.</a:t>
            </a:r>
          </a:p>
          <a:p>
            <a:endParaRPr lang="en-GB" sz="19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900" b="1" u="sng" dirty="0" smtClean="0"/>
              <a:t>Homelessness Kills</a:t>
            </a:r>
            <a:r>
              <a:rPr lang="en-GB" sz="1900" dirty="0" smtClean="0"/>
              <a:t>; there is increased mortality and </a:t>
            </a:r>
            <a:r>
              <a:rPr lang="en-GB" sz="1900" dirty="0" smtClean="0"/>
              <a:t>morbidity. </a:t>
            </a:r>
            <a:endParaRPr lang="en-GB" sz="1900" dirty="0" smtClean="0"/>
          </a:p>
          <a:p>
            <a:endParaRPr lang="en-GB" sz="1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900" dirty="0" smtClean="0"/>
              <a:t>UK research shows when homeless people do seek help they are often sicker, rates of hospitalisation are higher, inpatient stays are longer and they need more intensive treatments</a:t>
            </a:r>
            <a:r>
              <a:rPr lang="en-GB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316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3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3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3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3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3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"/>
                            </p:stCondLst>
                            <p:childTnLst>
                              <p:par>
                                <p:cTn id="6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vector rounded corner square flat style clip board icon vector art illustr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844824"/>
            <a:ext cx="3960441" cy="459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05273" y="332656"/>
            <a:ext cx="7355160" cy="9941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/>
              <a:t>What works well?</a:t>
            </a:r>
            <a:endParaRPr lang="en-GB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788024" y="1466618"/>
            <a:ext cx="381642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“MOTIV8 works well. </a:t>
            </a:r>
            <a:r>
              <a:rPr lang="en-GB" dirty="0" err="1" smtClean="0"/>
              <a:t>Geddyn</a:t>
            </a:r>
            <a:r>
              <a:rPr lang="en-GB" dirty="0" smtClean="0"/>
              <a:t> </a:t>
            </a:r>
            <a:r>
              <a:rPr lang="en-GB" dirty="0" err="1" smtClean="0"/>
              <a:t>Reesht</a:t>
            </a:r>
            <a:r>
              <a:rPr lang="en-GB" dirty="0" smtClean="0"/>
              <a:t> and </a:t>
            </a:r>
            <a:r>
              <a:rPr lang="en-GB" dirty="0" err="1" smtClean="0"/>
              <a:t>Griag</a:t>
            </a:r>
            <a:r>
              <a:rPr lang="en-GB" dirty="0" smtClean="0"/>
              <a:t> Court are a big help”</a:t>
            </a:r>
          </a:p>
          <a:p>
            <a:endParaRPr lang="en-GB" dirty="0"/>
          </a:p>
          <a:p>
            <a:r>
              <a:rPr lang="en-GB" dirty="0" smtClean="0"/>
              <a:t>“Mandy Davies is excellent, I can’t praise her enough. Dentist was also good at Community Health Centre.”</a:t>
            </a:r>
          </a:p>
          <a:p>
            <a:endParaRPr lang="en-GB" dirty="0"/>
          </a:p>
          <a:p>
            <a:r>
              <a:rPr lang="en-GB" dirty="0" smtClean="0"/>
              <a:t>“Victim Support and police have been good. Mandy Davies and </a:t>
            </a:r>
            <a:r>
              <a:rPr lang="en-GB" dirty="0" err="1" smtClean="0"/>
              <a:t>Maz</a:t>
            </a:r>
            <a:r>
              <a:rPr lang="en-GB" dirty="0" smtClean="0"/>
              <a:t> are very good </a:t>
            </a:r>
            <a:r>
              <a:rPr lang="en-GB" dirty="0" err="1" smtClean="0"/>
              <a:t>Graih</a:t>
            </a:r>
            <a:r>
              <a:rPr lang="en-GB" dirty="0" smtClean="0"/>
              <a:t> and the volunteers are good”</a:t>
            </a:r>
          </a:p>
          <a:p>
            <a:endParaRPr lang="en-GB" dirty="0"/>
          </a:p>
          <a:p>
            <a:r>
              <a:rPr lang="en-GB" dirty="0" smtClean="0"/>
              <a:t>“Venting stress by talking to people. Community Nurse Drop In’s”</a:t>
            </a:r>
          </a:p>
          <a:p>
            <a:endParaRPr lang="en-GB" dirty="0"/>
          </a:p>
          <a:p>
            <a:r>
              <a:rPr lang="en-GB" dirty="0" smtClean="0"/>
              <a:t>“Next Step and Community Mental Health are good. Saturday opening is good and should continue”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610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0"/>
                            </p:stCondLst>
                            <p:childTnLst>
                              <p:par>
                                <p:cTn id="2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35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3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1350"/>
                            </p:stCondLst>
                            <p:childTnLst>
                              <p:par>
                                <p:cTn id="32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575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3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575"/>
                            </p:stCondLst>
                            <p:childTnLst>
                              <p:par>
                                <p:cTn id="41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89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3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1900"/>
                            </p:stCondLst>
                            <p:childTnLst>
                              <p:par>
                                <p:cTn id="5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3275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3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6275"/>
                            </p:stCondLst>
                            <p:childTnLst>
                              <p:par>
                                <p:cTn id="59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vector rounded corner square flat style clip board icon vector art illustr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620688"/>
            <a:ext cx="3960441" cy="459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3528" y="188640"/>
            <a:ext cx="4032448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“The help I get from David </a:t>
            </a:r>
            <a:r>
              <a:rPr lang="en-GB" dirty="0" err="1" smtClean="0"/>
              <a:t>Gray</a:t>
            </a:r>
            <a:r>
              <a:rPr lang="en-GB" dirty="0" smtClean="0"/>
              <a:t> House”</a:t>
            </a:r>
          </a:p>
          <a:p>
            <a:endParaRPr lang="en-GB" dirty="0"/>
          </a:p>
          <a:p>
            <a:r>
              <a:rPr lang="en-GB" dirty="0" smtClean="0"/>
              <a:t>“GP’s and Hospital. My </a:t>
            </a:r>
            <a:r>
              <a:rPr lang="en-GB" dirty="0" err="1" smtClean="0"/>
              <a:t>medidose</a:t>
            </a:r>
            <a:r>
              <a:rPr lang="en-GB" dirty="0" smtClean="0"/>
              <a:t> box for medication is good.”</a:t>
            </a:r>
          </a:p>
          <a:p>
            <a:endParaRPr lang="en-GB" dirty="0" smtClean="0"/>
          </a:p>
          <a:p>
            <a:r>
              <a:rPr lang="en-GB" dirty="0" smtClean="0"/>
              <a:t>“People like Mandy who listen. Mandy got me seen by a neurologist”</a:t>
            </a:r>
          </a:p>
          <a:p>
            <a:endParaRPr lang="en-GB" dirty="0"/>
          </a:p>
          <a:p>
            <a:r>
              <a:rPr lang="en-GB" dirty="0" smtClean="0"/>
              <a:t>“Easily accessible services where staff are accommodating and friendly and treat you as an individual e.g. </a:t>
            </a:r>
            <a:r>
              <a:rPr lang="en-GB" dirty="0" err="1" smtClean="0"/>
              <a:t>Graih</a:t>
            </a:r>
            <a:r>
              <a:rPr lang="en-GB" dirty="0" smtClean="0"/>
              <a:t>”</a:t>
            </a:r>
          </a:p>
          <a:p>
            <a:endParaRPr lang="en-GB" dirty="0" smtClean="0"/>
          </a:p>
          <a:p>
            <a:r>
              <a:rPr lang="en-GB" dirty="0" smtClean="0"/>
              <a:t>“I’ve recently had excellent support from </a:t>
            </a:r>
            <a:r>
              <a:rPr lang="en-GB" dirty="0" err="1" smtClean="0"/>
              <a:t>Geddyn</a:t>
            </a:r>
            <a:r>
              <a:rPr lang="en-GB" dirty="0" smtClean="0"/>
              <a:t> </a:t>
            </a:r>
            <a:r>
              <a:rPr lang="en-GB" dirty="0" err="1" smtClean="0"/>
              <a:t>Reesht</a:t>
            </a:r>
            <a:r>
              <a:rPr lang="en-GB" dirty="0" smtClean="0"/>
              <a:t> and my mental health has improved”</a:t>
            </a:r>
          </a:p>
          <a:p>
            <a:endParaRPr lang="en-GB" dirty="0"/>
          </a:p>
          <a:p>
            <a:r>
              <a:rPr lang="en-GB" dirty="0" smtClean="0"/>
              <a:t>“A GP who listens and understands, seeing the same GP avoiding repeating background. Health Visitor has helped navigate services”</a:t>
            </a:r>
          </a:p>
          <a:p>
            <a:endParaRPr lang="en-GB" dirty="0"/>
          </a:p>
          <a:p>
            <a:r>
              <a:rPr lang="en-GB" dirty="0" smtClean="0"/>
              <a:t>“</a:t>
            </a:r>
            <a:r>
              <a:rPr lang="en-GB" dirty="0" err="1" smtClean="0"/>
              <a:t>Graih’s</a:t>
            </a:r>
            <a:r>
              <a:rPr lang="en-GB" dirty="0" smtClean="0"/>
              <a:t> drop in is a big help. I’d be stuck without it”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447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775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3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775"/>
                            </p:stCondLst>
                            <p:childTnLst>
                              <p:par>
                                <p:cTn id="2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5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3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050"/>
                            </p:stCondLst>
                            <p:childTnLst>
                              <p:par>
                                <p:cTn id="29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425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3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425"/>
                            </p:stCondLst>
                            <p:childTnLst>
                              <p:par>
                                <p:cTn id="38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85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3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850"/>
                            </p:stCondLst>
                            <p:childTnLst>
                              <p:par>
                                <p:cTn id="4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775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3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775"/>
                            </p:stCondLst>
                            <p:childTnLst>
                              <p:par>
                                <p:cTn id="5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855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3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3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1550"/>
                            </p:stCondLst>
                            <p:childTnLst>
                              <p:par>
                                <p:cTn id="65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05273" y="306083"/>
            <a:ext cx="7355160" cy="9941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/>
              <a:t>What could be better?</a:t>
            </a:r>
            <a:endParaRPr lang="en-GB" b="1" dirty="0"/>
          </a:p>
        </p:txBody>
      </p:sp>
      <p:pic>
        <p:nvPicPr>
          <p:cNvPr id="1028" name="Picture 4" descr="Unhealthy or Healthy stock pho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44824"/>
            <a:ext cx="3579628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11960" y="1412776"/>
            <a:ext cx="432048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“Mental Health needs more funding. Need more access, and should do more home visits”</a:t>
            </a:r>
          </a:p>
          <a:p>
            <a:endParaRPr lang="en-GB" dirty="0"/>
          </a:p>
          <a:p>
            <a:r>
              <a:rPr lang="en-GB" dirty="0" smtClean="0"/>
              <a:t>“DAT could be better – better communication and more frequent appointments“</a:t>
            </a:r>
          </a:p>
          <a:p>
            <a:endParaRPr lang="en-GB" dirty="0"/>
          </a:p>
          <a:p>
            <a:r>
              <a:rPr lang="en-GB" dirty="0" smtClean="0"/>
              <a:t>“A lot of my problems were not diagnosed years ago by Doctors. They did not listen or care so I isolated myself”</a:t>
            </a:r>
          </a:p>
          <a:p>
            <a:endParaRPr lang="en-GB" dirty="0"/>
          </a:p>
          <a:p>
            <a:r>
              <a:rPr lang="en-GB" dirty="0" smtClean="0"/>
              <a:t>“More drop in clinics”</a:t>
            </a:r>
          </a:p>
          <a:p>
            <a:endParaRPr lang="en-GB" dirty="0"/>
          </a:p>
          <a:p>
            <a:r>
              <a:rPr lang="en-GB" dirty="0" smtClean="0"/>
              <a:t>“Make it easier to get help”</a:t>
            </a:r>
          </a:p>
          <a:p>
            <a:endParaRPr lang="en-GB" dirty="0"/>
          </a:p>
          <a:p>
            <a:r>
              <a:rPr lang="en-GB" dirty="0" smtClean="0"/>
              <a:t>“More help to sort out benefits especially when reading and writing is a problem”</a:t>
            </a:r>
          </a:p>
          <a:p>
            <a:endParaRPr lang="en-GB" dirty="0" smtClean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127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3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0"/>
                            </p:stCondLst>
                            <p:childTnLst>
                              <p:par>
                                <p:cTn id="21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775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3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3775"/>
                            </p:stCondLst>
                            <p:childTnLst>
                              <p:par>
                                <p:cTn id="3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4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3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8400"/>
                            </p:stCondLst>
                            <p:childTnLst>
                              <p:par>
                                <p:cTn id="39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675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3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3675"/>
                            </p:stCondLst>
                            <p:childTnLst>
                              <p:par>
                                <p:cTn id="48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415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3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150"/>
                            </p:stCondLst>
                            <p:childTnLst>
                              <p:par>
                                <p:cTn id="5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7725"/>
                            </p:stCondLst>
                            <p:childTnLst>
                              <p:par>
                                <p:cTn id="6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3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725"/>
                            </p:stCondLst>
                            <p:childTnLst>
                              <p:par>
                                <p:cTn id="6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Unhealthy or Healthy stock pho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84684"/>
            <a:ext cx="3579628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5536" y="116632"/>
            <a:ext cx="4608512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“Staff having more power to access other services records. Personal access to own medical data”</a:t>
            </a:r>
          </a:p>
          <a:p>
            <a:endParaRPr lang="en-GB" dirty="0"/>
          </a:p>
          <a:p>
            <a:r>
              <a:rPr lang="en-GB" dirty="0" smtClean="0"/>
              <a:t>“More practical help with practical tasks. Getting sorted would be good”</a:t>
            </a:r>
          </a:p>
          <a:p>
            <a:endParaRPr lang="en-GB" dirty="0"/>
          </a:p>
          <a:p>
            <a:r>
              <a:rPr lang="en-GB" dirty="0" smtClean="0"/>
              <a:t>“More relapse prevention, integration into working society and a different social circle. More screenings and vaccines”</a:t>
            </a:r>
          </a:p>
          <a:p>
            <a:endParaRPr lang="en-GB" dirty="0"/>
          </a:p>
          <a:p>
            <a:r>
              <a:rPr lang="en-GB" dirty="0" smtClean="0"/>
              <a:t>“Easier access and quicker appointments”</a:t>
            </a:r>
          </a:p>
          <a:p>
            <a:endParaRPr lang="en-GB" dirty="0"/>
          </a:p>
          <a:p>
            <a:r>
              <a:rPr lang="en-GB" dirty="0" smtClean="0"/>
              <a:t>“I was neglected by GP when left bleeding for 6 hours, then when I was seen I was taken straight to hospital”</a:t>
            </a:r>
          </a:p>
          <a:p>
            <a:endParaRPr lang="en-GB" dirty="0"/>
          </a:p>
          <a:p>
            <a:r>
              <a:rPr lang="en-GB" dirty="0" smtClean="0"/>
              <a:t>“Mental Health waiting times. All statutory services are all about lists”</a:t>
            </a:r>
          </a:p>
          <a:p>
            <a:endParaRPr lang="en-GB" dirty="0"/>
          </a:p>
          <a:p>
            <a:r>
              <a:rPr lang="en-GB" dirty="0" smtClean="0"/>
              <a:t>“Better understanding of peoples living standards/ arrangements”</a:t>
            </a:r>
          </a:p>
          <a:p>
            <a:endParaRPr lang="en-GB" dirty="0"/>
          </a:p>
          <a:p>
            <a:r>
              <a:rPr lang="en-GB" dirty="0" smtClean="0"/>
              <a:t>“More information on what help is available”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7750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3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0"/>
                            </p:stCondLst>
                            <p:childTnLst>
                              <p:par>
                                <p:cTn id="15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25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3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025"/>
                            </p:stCondLst>
                            <p:childTnLst>
                              <p:par>
                                <p:cTn id="2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75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3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575"/>
                            </p:stCondLst>
                            <p:childTnLst>
                              <p:par>
                                <p:cTn id="3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8175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3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1175"/>
                            </p:stCondLst>
                            <p:childTnLst>
                              <p:par>
                                <p:cTn id="42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075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3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75"/>
                            </p:stCondLst>
                            <p:childTnLst>
                              <p:par>
                                <p:cTn id="51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7275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275"/>
                            </p:stCondLst>
                            <p:childTnLst>
                              <p:par>
                                <p:cTn id="6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185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3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3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4850"/>
                            </p:stCondLst>
                            <p:childTnLst>
                              <p:par>
                                <p:cTn id="69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6300"/>
                            </p:stCondLst>
                            <p:childTnLst>
                              <p:par>
                                <p:cTn id="7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3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3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9300"/>
                            </p:stCondLst>
                            <p:childTnLst>
                              <p:par>
                                <p:cTn id="78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79512" y="116632"/>
            <a:ext cx="8784976" cy="10081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 smtClean="0"/>
              <a:t>Anything else you would like to tell us?</a:t>
            </a:r>
            <a:endParaRPr lang="en-GB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49357" y="1230827"/>
            <a:ext cx="878497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“Need somewhere for young homeless to go”</a:t>
            </a:r>
          </a:p>
          <a:p>
            <a:endParaRPr lang="en-GB" dirty="0" smtClean="0"/>
          </a:p>
          <a:p>
            <a:r>
              <a:rPr lang="en-GB" dirty="0" smtClean="0"/>
              <a:t>“Glad of the help Mandy has given me, I’ve been able to start my life for the 1</a:t>
            </a:r>
            <a:r>
              <a:rPr lang="en-GB" baseline="30000" dirty="0" smtClean="0"/>
              <a:t>st</a:t>
            </a:r>
            <a:r>
              <a:rPr lang="en-GB" dirty="0" smtClean="0"/>
              <a:t> time”</a:t>
            </a:r>
            <a:endParaRPr lang="en-GB" dirty="0"/>
          </a:p>
          <a:p>
            <a:endParaRPr lang="en-GB" dirty="0" smtClean="0"/>
          </a:p>
          <a:p>
            <a:r>
              <a:rPr lang="en-GB" dirty="0" smtClean="0"/>
              <a:t>“I needed help earlier”</a:t>
            </a:r>
          </a:p>
          <a:p>
            <a:endParaRPr lang="en-GB" dirty="0"/>
          </a:p>
          <a:p>
            <a:r>
              <a:rPr lang="en-GB" dirty="0" smtClean="0"/>
              <a:t>“Drop-in Community Nurse I find very useful”</a:t>
            </a:r>
          </a:p>
          <a:p>
            <a:endParaRPr lang="en-GB" dirty="0"/>
          </a:p>
          <a:p>
            <a:r>
              <a:rPr lang="en-GB" dirty="0" smtClean="0"/>
              <a:t>“Left in hospital bed unable to go to toilet and had to wet myself. It was good they washed my clothes”</a:t>
            </a:r>
          </a:p>
          <a:p>
            <a:endParaRPr lang="en-GB" dirty="0"/>
          </a:p>
          <a:p>
            <a:r>
              <a:rPr lang="en-GB" dirty="0" smtClean="0"/>
              <a:t>“Drop in at </a:t>
            </a:r>
            <a:r>
              <a:rPr lang="en-GB" dirty="0" err="1" smtClean="0"/>
              <a:t>Griah</a:t>
            </a:r>
            <a:r>
              <a:rPr lang="en-GB" dirty="0" smtClean="0"/>
              <a:t> is invaluable”</a:t>
            </a:r>
          </a:p>
          <a:p>
            <a:endParaRPr lang="en-GB" dirty="0"/>
          </a:p>
          <a:p>
            <a:r>
              <a:rPr lang="en-GB" dirty="0" smtClean="0"/>
              <a:t>“I had a long period where isolation and struggling with mental health stopped me from accessing services”</a:t>
            </a:r>
          </a:p>
          <a:p>
            <a:endParaRPr lang="en-GB" dirty="0"/>
          </a:p>
          <a:p>
            <a:r>
              <a:rPr lang="en-GB" dirty="0" smtClean="0"/>
              <a:t>Hospital could have helped me like Mandy did, but I wasn’t offered help for bereavement, dentist, housing benefits, smoking etc.”</a:t>
            </a:r>
          </a:p>
          <a:p>
            <a:endParaRPr lang="en-GB" dirty="0"/>
          </a:p>
          <a:p>
            <a:r>
              <a:rPr lang="en-GB" dirty="0" smtClean="0"/>
              <a:t>“Thank you for asking”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902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875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875"/>
                            </p:stCondLst>
                            <p:childTnLst>
                              <p:par>
                                <p:cTn id="26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6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600"/>
                            </p:stCondLst>
                            <p:childTnLst>
                              <p:par>
                                <p:cTn id="35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1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3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3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8100"/>
                            </p:stCondLst>
                            <p:childTnLst>
                              <p:par>
                                <p:cTn id="44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905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2050"/>
                            </p:stCondLst>
                            <p:childTnLst>
                              <p:par>
                                <p:cTn id="53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4125"/>
                            </p:stCondLst>
                            <p:childTnLst>
                              <p:par>
                                <p:cTn id="5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3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3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7125"/>
                            </p:stCondLst>
                            <p:childTnLst>
                              <p:par>
                                <p:cTn id="62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78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800"/>
                            </p:stCondLst>
                            <p:childTnLst>
                              <p:par>
                                <p:cTn id="71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72" dur="indefinite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3050"/>
                            </p:stCondLst>
                            <p:childTnLst>
                              <p:par>
                                <p:cTn id="7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3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3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6050"/>
                            </p:stCondLst>
                            <p:childTnLst>
                              <p:par>
                                <p:cTn id="80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880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30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0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30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1800"/>
                            </p:stCondLst>
                            <p:childTnLst>
                              <p:par>
                                <p:cTn id="89" presetID="15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90" dur="indefinite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79512" y="260648"/>
            <a:ext cx="8784976" cy="10081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 smtClean="0"/>
              <a:t>What have we learnt from our audit?</a:t>
            </a:r>
            <a:endParaRPr lang="en-GB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29033"/>
            <a:ext cx="7848872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ea typeface="Tahoma" panose="020B0604030504040204" pitchFamily="34" charset="0"/>
                <a:cs typeface="Tahoma" panose="020B0604030504040204" pitchFamily="34" charset="0"/>
              </a:rPr>
              <a:t>There is a need to improve care for homeless people </a:t>
            </a:r>
            <a:r>
              <a:rPr lang="en-GB" sz="2000" dirty="0"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lang="en-GB" sz="2000" dirty="0" smtClean="0">
                <a:ea typeface="Tahoma" panose="020B0604030504040204" pitchFamily="34" charset="0"/>
                <a:cs typeface="Tahoma" panose="020B0604030504040204" pitchFamily="34" charset="0"/>
              </a:rPr>
              <a:t>n the Isle of Man. There is much good work that can be celebrated and built on.</a:t>
            </a:r>
          </a:p>
          <a:p>
            <a:endParaRPr lang="en-GB" sz="2000" dirty="0" smtClean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ea typeface="Tahoma" panose="020B0604030504040204" pitchFamily="34" charset="0"/>
                <a:cs typeface="Tahoma" panose="020B0604030504040204" pitchFamily="34" charset="0"/>
              </a:rPr>
              <a:t>Priority areas include: minimum standard legislation, community mental health and supported accommodation.</a:t>
            </a:r>
          </a:p>
          <a:p>
            <a:r>
              <a:rPr lang="en-GB" sz="2000" dirty="0" smtClean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ea typeface="Tahoma" panose="020B0604030504040204" pitchFamily="34" charset="0"/>
                <a:cs typeface="Tahoma" panose="020B0604030504040204" pitchFamily="34" charset="0"/>
              </a:rPr>
              <a:t>Services need to be proactive, flexible, holistic and work together in order to address the complex needs of homeless people</a:t>
            </a:r>
          </a:p>
          <a:p>
            <a:endParaRPr lang="en-GB" dirty="0"/>
          </a:p>
        </p:txBody>
      </p:sp>
      <p:pic>
        <p:nvPicPr>
          <p:cNvPr id="1034" name="Picture 10" descr="Community Health Services Te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005064"/>
            <a:ext cx="6768752" cy="220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18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3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3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4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3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GB" b="1" dirty="0" smtClean="0"/>
              <a:t>Any Questions or Queries?</a:t>
            </a:r>
            <a:endParaRPr lang="en-GB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619672" y="1628800"/>
            <a:ext cx="61206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Mandy Davies</a:t>
            </a:r>
          </a:p>
          <a:p>
            <a:pPr algn="ctr"/>
            <a:r>
              <a:rPr lang="en-GB" dirty="0"/>
              <a:t>Specialist Health Visitor for Vulnerable </a:t>
            </a:r>
            <a:r>
              <a:rPr lang="en-GB" dirty="0" smtClean="0"/>
              <a:t>Adults</a:t>
            </a:r>
          </a:p>
          <a:p>
            <a:pPr algn="ctr"/>
            <a:r>
              <a:rPr lang="en-GB" dirty="0" smtClean="0"/>
              <a:t>T: 665941</a:t>
            </a:r>
          </a:p>
          <a:p>
            <a:pPr algn="ctr"/>
            <a:endParaRPr lang="en-GB" dirty="0"/>
          </a:p>
          <a:p>
            <a:pPr algn="ctr"/>
            <a:r>
              <a:rPr lang="en-GB" dirty="0" smtClean="0"/>
              <a:t>Michael Manning</a:t>
            </a:r>
          </a:p>
          <a:p>
            <a:pPr algn="ctr"/>
            <a:r>
              <a:rPr lang="en-GB" dirty="0" err="1" smtClean="0"/>
              <a:t>Graih</a:t>
            </a:r>
            <a:endParaRPr lang="en-GB" dirty="0" smtClean="0"/>
          </a:p>
          <a:p>
            <a:pPr algn="ctr"/>
            <a:r>
              <a:rPr lang="en-GB" dirty="0" smtClean="0"/>
              <a:t>T: 324767 E: </a:t>
            </a:r>
            <a:r>
              <a:rPr lang="en-GB" dirty="0" smtClean="0">
                <a:hlinkClick r:id="rId2"/>
              </a:rPr>
              <a:t>michael@graih.org.im</a:t>
            </a:r>
            <a:r>
              <a:rPr lang="en-GB" dirty="0" smtClean="0"/>
              <a:t> W: </a:t>
            </a:r>
            <a:r>
              <a:rPr lang="en-GB" dirty="0" smtClean="0">
                <a:hlinkClick r:id="rId3"/>
              </a:rPr>
              <a:t>www.graih.org.im</a:t>
            </a:r>
            <a:r>
              <a:rPr lang="en-GB" dirty="0" smtClean="0"/>
              <a:t> </a:t>
            </a:r>
          </a:p>
        </p:txBody>
      </p:sp>
      <p:pic>
        <p:nvPicPr>
          <p:cNvPr id="1026" name="Picture 2" descr="C:\Users\chshkmca\AppData\Local\Microsoft\Windows\Temporary Internet Files\Content.Outlook\0Z0GZ7EL\DSCF086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800737"/>
            <a:ext cx="4176464" cy="288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chshkmca\AppData\Local\Microsoft\Windows\Temporary Internet Files\Content.Outlook\0Z0GZ7EL\Graih 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64" y="3789040"/>
            <a:ext cx="3923928" cy="294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68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75656" y="260648"/>
            <a:ext cx="6696744" cy="5232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/>
              <a:t>IOM Homeless Health Check Key Findings</a:t>
            </a:r>
            <a:endParaRPr lang="en-GB" sz="2800" b="1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135823"/>
              </p:ext>
            </p:extLst>
          </p:nvPr>
        </p:nvGraphicFramePr>
        <p:xfrm>
          <a:off x="323525" y="5157192"/>
          <a:ext cx="8424939" cy="1437132"/>
        </p:xfrm>
        <a:graphic>
          <a:graphicData uri="http://schemas.openxmlformats.org/drawingml/2006/table">
            <a:tbl>
              <a:tblPr firstRow="1" firstCol="1" bandRow="1">
                <a:tableStyleId>{8A107856-5554-42FB-B03E-39F5DBC370BA}</a:tableStyleId>
              </a:tblPr>
              <a:tblGrid>
                <a:gridCol w="3090454"/>
                <a:gridCol w="1778424"/>
                <a:gridCol w="1330873"/>
                <a:gridCol w="1112594"/>
                <a:gridCol w="1112594"/>
              </a:tblGrid>
              <a:tr h="27092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Worse than the general public</a:t>
                      </a:r>
                      <a:endParaRPr lang="en-GB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Health issue</a:t>
                      </a:r>
                      <a:endParaRPr lang="en-GB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IOM Homeless </a:t>
                      </a:r>
                      <a:r>
                        <a:rPr lang="en-GB" sz="1100" dirty="0">
                          <a:effectLst/>
                        </a:rPr>
                        <a:t>population</a:t>
                      </a:r>
                      <a:endParaRPr lang="en-GB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UK</a:t>
                      </a:r>
                      <a:r>
                        <a:rPr lang="en-GB" sz="1100" baseline="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Homeless population</a:t>
                      </a:r>
                      <a:endParaRPr lang="en-GB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General </a:t>
                      </a:r>
                      <a:r>
                        <a:rPr lang="en-GB" sz="1100" dirty="0" smtClean="0">
                          <a:effectLst/>
                        </a:rPr>
                        <a:t>UK population</a:t>
                      </a:r>
                      <a:endParaRPr lang="en-GB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14945"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Physical, mental and substance misuse issues remain prevalent among the homeless population and at levels that are much higher than those experienced by the general population.</a:t>
                      </a:r>
                      <a:endParaRPr lang="en-GB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</a:rPr>
                        <a:t>Long term physical health problems</a:t>
                      </a:r>
                      <a:endParaRPr lang="en-GB" sz="12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 </a:t>
                      </a:r>
                      <a:r>
                        <a:rPr lang="en-GB" sz="2000" b="1" dirty="0" smtClean="0">
                          <a:effectLst/>
                        </a:rPr>
                        <a:t>92%</a:t>
                      </a:r>
                      <a:endParaRPr lang="en-GB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b="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41%</a:t>
                      </a:r>
                      <a:endParaRPr lang="en-GB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b="0" dirty="0" smtClean="0">
                          <a:effectLst/>
                        </a:rPr>
                        <a:t>28%</a:t>
                      </a:r>
                      <a:endParaRPr lang="en-GB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2868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</a:rPr>
                        <a:t>Diagnosed and Undiagnosed mental health problem</a:t>
                      </a:r>
                      <a:endParaRPr lang="en-GB" sz="12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 </a:t>
                      </a:r>
                      <a:r>
                        <a:rPr lang="en-GB" sz="2000" b="1" dirty="0" smtClean="0">
                          <a:effectLst/>
                        </a:rPr>
                        <a:t>94%</a:t>
                      </a:r>
                      <a:endParaRPr lang="en-GB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b="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45%</a:t>
                      </a:r>
                      <a:endParaRPr lang="en-GB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b="0" dirty="0" smtClean="0">
                          <a:effectLst/>
                        </a:rPr>
                        <a:t>25%</a:t>
                      </a:r>
                      <a:r>
                        <a:rPr lang="en-GB" sz="2000" b="0" dirty="0">
                          <a:effectLst/>
                        </a:rPr>
                        <a:t> </a:t>
                      </a:r>
                      <a:endParaRPr lang="en-GB" sz="20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pSp>
        <p:nvGrpSpPr>
          <p:cNvPr id="26" name="Group 25"/>
          <p:cNvGrpSpPr/>
          <p:nvPr/>
        </p:nvGrpSpPr>
        <p:grpSpPr>
          <a:xfrm>
            <a:off x="683568" y="980728"/>
            <a:ext cx="3528392" cy="1656184"/>
            <a:chOff x="1043608" y="1340768"/>
            <a:chExt cx="3528392" cy="1656184"/>
          </a:xfrm>
        </p:grpSpPr>
        <p:grpSp>
          <p:nvGrpSpPr>
            <p:cNvPr id="14" name="Group 13"/>
            <p:cNvGrpSpPr/>
            <p:nvPr/>
          </p:nvGrpSpPr>
          <p:grpSpPr>
            <a:xfrm>
              <a:off x="1043608" y="1412776"/>
              <a:ext cx="1728192" cy="1584176"/>
              <a:chOff x="971600" y="1412776"/>
              <a:chExt cx="1728192" cy="1584176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971600" y="1412776"/>
                <a:ext cx="1728192" cy="1584176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043608" y="1457489"/>
                <a:ext cx="165618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 smtClean="0">
                    <a:ln w="18415" cmpd="sng">
                      <a:noFill/>
                      <a:prstDash val="solid"/>
                    </a:ln>
                  </a:rPr>
                  <a:t>96% </a:t>
                </a:r>
              </a:p>
              <a:p>
                <a:pPr algn="ctr"/>
                <a:r>
                  <a:rPr lang="en-GB" sz="1600" b="1" dirty="0" smtClean="0">
                    <a:ln w="18415" cmpd="sng">
                      <a:noFill/>
                      <a:prstDash val="solid"/>
                    </a:ln>
                  </a:rPr>
                  <a:t>of people reported </a:t>
                </a:r>
              </a:p>
              <a:p>
                <a:pPr algn="ctr"/>
                <a:r>
                  <a:rPr lang="en-GB" sz="1600" b="1" dirty="0" smtClean="0">
                    <a:ln w="18415" cmpd="sng">
                      <a:noFill/>
                      <a:prstDash val="solid"/>
                    </a:ln>
                  </a:rPr>
                  <a:t>physical health problems</a:t>
                </a:r>
                <a:endParaRPr lang="en-GB" sz="1600" b="1" dirty="0">
                  <a:ln w="18415" cmpd="sng">
                    <a:noFill/>
                    <a:prstDash val="solid"/>
                  </a:ln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2843808" y="1412776"/>
              <a:ext cx="1728192" cy="1584176"/>
              <a:chOff x="1403648" y="1916832"/>
              <a:chExt cx="1728192" cy="1656184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1403648" y="1916832"/>
                <a:ext cx="1728192" cy="1656184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475656" y="1992113"/>
                <a:ext cx="1656184" cy="1383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 smtClean="0">
                    <a:ln w="18415" cmpd="sng">
                      <a:noFill/>
                      <a:prstDash val="solid"/>
                    </a:ln>
                  </a:rPr>
                  <a:t>92% </a:t>
                </a:r>
              </a:p>
              <a:p>
                <a:pPr algn="ctr"/>
                <a:r>
                  <a:rPr lang="en-GB" sz="1600" b="1" dirty="0" smtClean="0">
                    <a:ln w="18415" cmpd="sng">
                      <a:noFill/>
                      <a:prstDash val="solid"/>
                    </a:ln>
                  </a:rPr>
                  <a:t>Said this was a long-term problem </a:t>
                </a:r>
              </a:p>
              <a:p>
                <a:pPr algn="ctr"/>
                <a:r>
                  <a:rPr lang="en-GB" sz="1600" b="1" dirty="0" smtClean="0">
                    <a:ln w="18415" cmpd="sng">
                      <a:noFill/>
                      <a:prstDash val="solid"/>
                    </a:ln>
                  </a:rPr>
                  <a:t>(12 months+)</a:t>
                </a:r>
                <a:endParaRPr lang="en-GB" sz="1600" b="1" dirty="0">
                  <a:ln w="18415" cmpd="sng">
                    <a:noFill/>
                    <a:prstDash val="solid"/>
                  </a:ln>
                </a:endParaRPr>
              </a:p>
            </p:txBody>
          </p:sp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3768" y="1340768"/>
              <a:ext cx="596811" cy="1584176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5220072" y="980728"/>
            <a:ext cx="3528392" cy="1728192"/>
            <a:chOff x="5220072" y="1412776"/>
            <a:chExt cx="3528392" cy="1728192"/>
          </a:xfrm>
        </p:grpSpPr>
        <p:grpSp>
          <p:nvGrpSpPr>
            <p:cNvPr id="18" name="Group 17"/>
            <p:cNvGrpSpPr/>
            <p:nvPr/>
          </p:nvGrpSpPr>
          <p:grpSpPr>
            <a:xfrm>
              <a:off x="5220072" y="1412776"/>
              <a:ext cx="1728192" cy="1584176"/>
              <a:chOff x="1403648" y="1916832"/>
              <a:chExt cx="1728192" cy="1656184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1403648" y="1916832"/>
                <a:ext cx="1728192" cy="1656184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475656" y="2063750"/>
                <a:ext cx="1656184" cy="1126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 smtClean="0">
                    <a:ln w="18415" cmpd="sng">
                      <a:noFill/>
                      <a:prstDash val="solid"/>
                    </a:ln>
                  </a:rPr>
                  <a:t>94% </a:t>
                </a:r>
              </a:p>
              <a:p>
                <a:pPr algn="ctr"/>
                <a:r>
                  <a:rPr lang="en-GB" sz="1600" b="1" dirty="0" smtClean="0">
                    <a:ln w="18415" cmpd="sng">
                      <a:noFill/>
                      <a:prstDash val="solid"/>
                    </a:ln>
                  </a:rPr>
                  <a:t>reported some form of mental  health issue</a:t>
                </a:r>
                <a:endParaRPr lang="en-GB" sz="1600" b="1" dirty="0">
                  <a:ln w="18415" cmpd="sng">
                    <a:noFill/>
                    <a:prstDash val="solid"/>
                  </a:ln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7020272" y="1484784"/>
              <a:ext cx="1728192" cy="1584176"/>
              <a:chOff x="1403648" y="1916832"/>
              <a:chExt cx="1728192" cy="1656184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1403648" y="1916832"/>
                <a:ext cx="1728192" cy="1656184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475656" y="2063750"/>
                <a:ext cx="1656184" cy="1383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 smtClean="0">
                    <a:ln w="18415" cmpd="sng">
                      <a:noFill/>
                      <a:prstDash val="solid"/>
                    </a:ln>
                  </a:rPr>
                  <a:t>58% </a:t>
                </a:r>
              </a:p>
              <a:p>
                <a:pPr algn="ctr"/>
                <a:r>
                  <a:rPr lang="en-GB" sz="1600" b="1" dirty="0" smtClean="0">
                    <a:ln w="18415" cmpd="sng">
                      <a:noFill/>
                      <a:prstDash val="solid"/>
                    </a:ln>
                  </a:rPr>
                  <a:t>Had been diagnosed with a mental  health issue</a:t>
                </a:r>
                <a:endParaRPr lang="en-GB" sz="1600" b="1" dirty="0">
                  <a:ln w="18415" cmpd="sng">
                    <a:noFill/>
                    <a:prstDash val="solid"/>
                  </a:ln>
                </a:endParaRPr>
              </a:p>
            </p:txBody>
          </p:sp>
        </p:grp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5407" y="1518813"/>
              <a:ext cx="714905" cy="1622155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5004048" y="2924944"/>
            <a:ext cx="3816424" cy="1656184"/>
            <a:chOff x="5004048" y="2924944"/>
            <a:chExt cx="3816424" cy="1656184"/>
          </a:xfrm>
        </p:grpSpPr>
        <p:sp>
          <p:nvSpPr>
            <p:cNvPr id="34" name="Oval 33"/>
            <p:cNvSpPr/>
            <p:nvPr/>
          </p:nvSpPr>
          <p:spPr>
            <a:xfrm>
              <a:off x="5004048" y="2924944"/>
              <a:ext cx="1728192" cy="158417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040052" y="3143870"/>
              <a:ext cx="165618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smtClean="0">
                  <a:ln w="18415" cmpd="sng">
                    <a:noFill/>
                    <a:prstDash val="solid"/>
                  </a:ln>
                </a:rPr>
                <a:t>51% </a:t>
              </a:r>
            </a:p>
            <a:p>
              <a:pPr algn="ctr"/>
              <a:r>
                <a:rPr lang="en-GB" sz="1600" b="1" dirty="0" smtClean="0">
                  <a:ln w="18415" cmpd="sng">
                    <a:noFill/>
                    <a:prstDash val="solid"/>
                  </a:ln>
                </a:rPr>
                <a:t>Had been to A&amp;E over the past six months</a:t>
              </a:r>
              <a:endParaRPr lang="en-GB" sz="1600" b="1" dirty="0">
                <a:ln w="18415" cmpd="sng">
                  <a:noFill/>
                  <a:prstDash val="solid"/>
                </a:ln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7056276" y="2996952"/>
              <a:ext cx="1728192" cy="158417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164288" y="3143870"/>
              <a:ext cx="165618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smtClean="0">
                  <a:ln w="18415" cmpd="sng">
                    <a:noFill/>
                    <a:prstDash val="solid"/>
                  </a:ln>
                </a:rPr>
                <a:t>47% </a:t>
              </a:r>
            </a:p>
            <a:p>
              <a:pPr algn="ctr"/>
              <a:r>
                <a:rPr lang="en-GB" sz="1600" b="1" dirty="0" smtClean="0">
                  <a:ln w="18415" cmpd="sng">
                    <a:noFill/>
                    <a:prstDash val="solid"/>
                  </a:ln>
                </a:rPr>
                <a:t>admitted to hospital in the past six months</a:t>
              </a:r>
              <a:endParaRPr lang="en-GB" sz="1600" b="1" dirty="0">
                <a:ln w="18415" cmpd="sng">
                  <a:noFill/>
                  <a:prstDash val="solid"/>
                </a:ln>
              </a:endParaRP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0232" y="3140968"/>
              <a:ext cx="664726" cy="1010561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683568" y="2780928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1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83568" y="2708920"/>
            <a:ext cx="3528392" cy="1800200"/>
            <a:chOff x="683568" y="2708920"/>
            <a:chExt cx="3528392" cy="1800200"/>
          </a:xfrm>
        </p:grpSpPr>
        <p:sp>
          <p:nvSpPr>
            <p:cNvPr id="46" name="Oval 45"/>
            <p:cNvSpPr/>
            <p:nvPr/>
          </p:nvSpPr>
          <p:spPr>
            <a:xfrm>
              <a:off x="683568" y="2924944"/>
              <a:ext cx="1728192" cy="158417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Oval 43"/>
            <p:cNvSpPr/>
            <p:nvPr/>
          </p:nvSpPr>
          <p:spPr>
            <a:xfrm>
              <a:off x="2483768" y="2924944"/>
              <a:ext cx="1728192" cy="158417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483768" y="2996952"/>
              <a:ext cx="165618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smtClean="0">
                  <a:ln w="18415" cmpd="sng">
                    <a:noFill/>
                    <a:prstDash val="solid"/>
                  </a:ln>
                </a:rPr>
                <a:t>25% </a:t>
              </a:r>
              <a:endParaRPr lang="en-GB" sz="1600" b="1" dirty="0">
                <a:ln w="18415" cmpd="sng">
                  <a:noFill/>
                  <a:prstDash val="solid"/>
                </a:ln>
              </a:endParaRPr>
            </a:p>
            <a:p>
              <a:pPr algn="ctr"/>
              <a:r>
                <a:rPr lang="en-GB" sz="1600" b="1" dirty="0">
                  <a:ln w="18415" cmpd="sng">
                    <a:noFill/>
                    <a:prstDash val="solid"/>
                  </a:ln>
                </a:rPr>
                <a:t>Said they take drugs or are recovering from a drug problem</a:t>
              </a:r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3728" y="2708920"/>
              <a:ext cx="864096" cy="1656184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683568" y="3041665"/>
              <a:ext cx="1709936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600" b="1" dirty="0">
                  <a:ln w="18415" cmpd="sng">
                    <a:noFill/>
                    <a:prstDash val="solid"/>
                  </a:ln>
                </a:rPr>
                <a:t>25% </a:t>
              </a:r>
            </a:p>
            <a:p>
              <a:pPr algn="ctr"/>
              <a:r>
                <a:rPr lang="en-GB" sz="1600" b="1" dirty="0">
                  <a:ln w="18415" cmpd="sng">
                    <a:noFill/>
                    <a:prstDash val="solid"/>
                  </a:ln>
                </a:rPr>
                <a:t>Have or are recovering from an alcohol problem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708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3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500"/>
                            </p:stCondLst>
                            <p:childTnLst>
                              <p:par>
                                <p:cTn id="22" presetID="3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500"/>
                            </p:stCondLst>
                            <p:childTnLst>
                              <p:par>
                                <p:cTn id="29" presetID="3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4500"/>
                            </p:stCondLst>
                            <p:childTnLst>
                              <p:par>
                                <p:cTn id="36" presetID="3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8500"/>
                            </p:stCondLst>
                            <p:childTnLst>
                              <p:par>
                                <p:cTn id="43" presetID="3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0"/>
                            </p:stCondLst>
                            <p:childTnLst>
                              <p:par>
                                <p:cTn id="5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10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0" y="28532"/>
            <a:ext cx="4176464" cy="67128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611560" y="28532"/>
            <a:ext cx="3816424" cy="671283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611560" y="12778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 smtClean="0"/>
              <a:t>IOM Homeless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Oval 2"/>
          <p:cNvSpPr/>
          <p:nvPr/>
        </p:nvSpPr>
        <p:spPr>
          <a:xfrm>
            <a:off x="683568" y="332656"/>
            <a:ext cx="1728192" cy="1584176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b="1" dirty="0" smtClean="0">
                <a:ln w="18415" cmpd="sng">
                  <a:noFill/>
                  <a:prstDash val="solid"/>
                </a:ln>
                <a:solidFill>
                  <a:schemeClr val="tx1"/>
                </a:solidFill>
              </a:rPr>
              <a:t>96% </a:t>
            </a:r>
            <a:endParaRPr lang="en-GB" sz="1500" b="1" dirty="0">
              <a:ln w="18415" cmpd="sng">
                <a:noFill/>
                <a:prstDash val="solid"/>
              </a:ln>
              <a:solidFill>
                <a:schemeClr val="tx1"/>
              </a:solidFill>
            </a:endParaRPr>
          </a:p>
          <a:p>
            <a:pPr algn="ctr"/>
            <a:r>
              <a:rPr lang="en-GB" sz="1500" b="1" dirty="0">
                <a:ln w="18415" cmpd="sng">
                  <a:noFill/>
                  <a:prstDash val="solid"/>
                </a:ln>
                <a:solidFill>
                  <a:schemeClr val="tx1"/>
                </a:solidFill>
              </a:rPr>
              <a:t>of people reported </a:t>
            </a:r>
          </a:p>
          <a:p>
            <a:pPr algn="ctr"/>
            <a:r>
              <a:rPr lang="en-GB" sz="1500" b="1" dirty="0">
                <a:ln w="18415" cmpd="sng">
                  <a:noFill/>
                  <a:prstDash val="solid"/>
                </a:ln>
                <a:solidFill>
                  <a:schemeClr val="tx1"/>
                </a:solidFill>
              </a:rPr>
              <a:t>physical health problems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16016" y="-27384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 smtClean="0"/>
              <a:t>UK Homeless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Oval 4"/>
          <p:cNvSpPr/>
          <p:nvPr/>
        </p:nvSpPr>
        <p:spPr>
          <a:xfrm>
            <a:off x="4644008" y="332656"/>
            <a:ext cx="1728192" cy="1584176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b="1" dirty="0" smtClean="0">
                <a:ln w="18415" cmpd="sng">
                  <a:noFill/>
                  <a:prstDash val="solid"/>
                </a:ln>
                <a:solidFill>
                  <a:schemeClr val="tx1"/>
                </a:solidFill>
              </a:rPr>
              <a:t>73% </a:t>
            </a:r>
            <a:endParaRPr lang="en-GB" sz="1500" b="1" dirty="0">
              <a:ln w="18415" cmpd="sng">
                <a:noFill/>
                <a:prstDash val="solid"/>
              </a:ln>
              <a:solidFill>
                <a:schemeClr val="tx1"/>
              </a:solidFill>
            </a:endParaRPr>
          </a:p>
          <a:p>
            <a:pPr algn="ctr"/>
            <a:r>
              <a:rPr lang="en-GB" sz="1500" b="1" dirty="0">
                <a:ln w="18415" cmpd="sng">
                  <a:noFill/>
                  <a:prstDash val="solid"/>
                </a:ln>
                <a:solidFill>
                  <a:schemeClr val="tx1"/>
                </a:solidFill>
              </a:rPr>
              <a:t>of people reported </a:t>
            </a:r>
          </a:p>
          <a:p>
            <a:pPr algn="ctr"/>
            <a:r>
              <a:rPr lang="en-GB" sz="1500" b="1" dirty="0">
                <a:ln w="18415" cmpd="sng">
                  <a:noFill/>
                  <a:prstDash val="solid"/>
                </a:ln>
                <a:solidFill>
                  <a:schemeClr val="tx1"/>
                </a:solidFill>
              </a:rPr>
              <a:t>physical health problems</a:t>
            </a:r>
          </a:p>
        </p:txBody>
      </p:sp>
      <p:sp>
        <p:nvSpPr>
          <p:cNvPr id="6" name="Oval 5"/>
          <p:cNvSpPr/>
          <p:nvPr/>
        </p:nvSpPr>
        <p:spPr>
          <a:xfrm>
            <a:off x="690938" y="1916832"/>
            <a:ext cx="1728192" cy="158417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b="1" dirty="0" smtClean="0">
                <a:ln w="18415" cmpd="sng">
                  <a:noFill/>
                  <a:prstDash val="solid"/>
                </a:ln>
                <a:solidFill>
                  <a:schemeClr val="tx1"/>
                </a:solidFill>
              </a:rPr>
              <a:t>94% </a:t>
            </a:r>
            <a:endParaRPr lang="en-GB" sz="1500" b="1" dirty="0">
              <a:ln w="18415" cmpd="sng">
                <a:noFill/>
                <a:prstDash val="solid"/>
              </a:ln>
              <a:solidFill>
                <a:schemeClr val="tx1"/>
              </a:solidFill>
            </a:endParaRPr>
          </a:p>
          <a:p>
            <a:pPr algn="ctr"/>
            <a:r>
              <a:rPr lang="en-GB" sz="1500" b="1" dirty="0">
                <a:ln w="18415" cmpd="sng">
                  <a:noFill/>
                  <a:prstDash val="solid"/>
                </a:ln>
                <a:solidFill>
                  <a:schemeClr val="tx1"/>
                </a:solidFill>
              </a:rPr>
              <a:t>reported some form of mental  health issue</a:t>
            </a:r>
          </a:p>
        </p:txBody>
      </p:sp>
      <p:sp>
        <p:nvSpPr>
          <p:cNvPr id="7" name="Oval 6"/>
          <p:cNvSpPr/>
          <p:nvPr/>
        </p:nvSpPr>
        <p:spPr>
          <a:xfrm>
            <a:off x="2564160" y="332656"/>
            <a:ext cx="1728192" cy="1584176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b="1" dirty="0" smtClean="0">
                <a:ln w="18415" cmpd="sng">
                  <a:noFill/>
                  <a:prstDash val="solid"/>
                </a:ln>
                <a:solidFill>
                  <a:schemeClr val="tx1"/>
                </a:solidFill>
              </a:rPr>
              <a:t>92% </a:t>
            </a:r>
            <a:endParaRPr lang="en-GB" sz="1500" b="1" dirty="0">
              <a:ln w="18415" cmpd="sng">
                <a:noFill/>
                <a:prstDash val="solid"/>
              </a:ln>
              <a:solidFill>
                <a:schemeClr val="tx1"/>
              </a:solidFill>
            </a:endParaRPr>
          </a:p>
          <a:p>
            <a:pPr algn="ctr"/>
            <a:r>
              <a:rPr lang="en-GB" sz="1500" b="1" dirty="0">
                <a:ln w="18415" cmpd="sng">
                  <a:noFill/>
                  <a:prstDash val="solid"/>
                </a:ln>
                <a:solidFill>
                  <a:schemeClr val="tx1"/>
                </a:solidFill>
              </a:rPr>
              <a:t>Said this was a long-term problem</a:t>
            </a:r>
          </a:p>
        </p:txBody>
      </p:sp>
      <p:sp>
        <p:nvSpPr>
          <p:cNvPr id="8" name="Oval 7"/>
          <p:cNvSpPr/>
          <p:nvPr/>
        </p:nvSpPr>
        <p:spPr>
          <a:xfrm>
            <a:off x="6660131" y="332656"/>
            <a:ext cx="1728192" cy="1584176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b="1" dirty="0" smtClean="0">
                <a:ln w="18415" cmpd="sng">
                  <a:noFill/>
                  <a:prstDash val="solid"/>
                </a:ln>
                <a:solidFill>
                  <a:schemeClr val="tx1"/>
                </a:solidFill>
              </a:rPr>
              <a:t>41% </a:t>
            </a:r>
            <a:endParaRPr lang="en-GB" sz="1500" b="1" dirty="0">
              <a:ln w="18415" cmpd="sng">
                <a:noFill/>
                <a:prstDash val="solid"/>
              </a:ln>
              <a:solidFill>
                <a:schemeClr val="tx1"/>
              </a:solidFill>
            </a:endParaRPr>
          </a:p>
          <a:p>
            <a:pPr algn="ctr"/>
            <a:r>
              <a:rPr lang="en-GB" sz="1500" b="1" dirty="0">
                <a:ln w="18415" cmpd="sng">
                  <a:noFill/>
                  <a:prstDash val="solid"/>
                </a:ln>
                <a:solidFill>
                  <a:schemeClr val="tx1"/>
                </a:solidFill>
              </a:rPr>
              <a:t>Said this was a long-term problem</a:t>
            </a:r>
          </a:p>
        </p:txBody>
      </p:sp>
      <p:sp>
        <p:nvSpPr>
          <p:cNvPr id="9" name="Oval 8"/>
          <p:cNvSpPr/>
          <p:nvPr/>
        </p:nvSpPr>
        <p:spPr>
          <a:xfrm>
            <a:off x="2555776" y="1916832"/>
            <a:ext cx="1728192" cy="158417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b="1" dirty="0">
                <a:ln w="18415" cmpd="sng">
                  <a:noFill/>
                  <a:prstDash val="solid"/>
                </a:ln>
                <a:solidFill>
                  <a:schemeClr val="tx1"/>
                </a:solidFill>
              </a:rPr>
              <a:t>58% </a:t>
            </a:r>
          </a:p>
          <a:p>
            <a:pPr algn="ctr"/>
            <a:r>
              <a:rPr lang="en-GB" sz="1500" b="1" dirty="0">
                <a:ln w="18415" cmpd="sng">
                  <a:noFill/>
                  <a:prstDash val="solid"/>
                </a:ln>
                <a:solidFill>
                  <a:schemeClr val="tx1"/>
                </a:solidFill>
              </a:rPr>
              <a:t>Had been diagnosed with a mental  health issue</a:t>
            </a:r>
          </a:p>
        </p:txBody>
      </p:sp>
      <p:sp>
        <p:nvSpPr>
          <p:cNvPr id="10" name="Oval 9"/>
          <p:cNvSpPr/>
          <p:nvPr/>
        </p:nvSpPr>
        <p:spPr>
          <a:xfrm>
            <a:off x="4716016" y="1916832"/>
            <a:ext cx="1728192" cy="158417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b="1" dirty="0" smtClean="0">
                <a:ln w="18415" cmpd="sng">
                  <a:noFill/>
                  <a:prstDash val="solid"/>
                </a:ln>
                <a:solidFill>
                  <a:schemeClr val="tx1"/>
                </a:solidFill>
              </a:rPr>
              <a:t>80% </a:t>
            </a:r>
            <a:endParaRPr lang="en-GB" sz="1500" b="1" dirty="0">
              <a:ln w="18415" cmpd="sng">
                <a:noFill/>
                <a:prstDash val="solid"/>
              </a:ln>
              <a:solidFill>
                <a:schemeClr val="tx1"/>
              </a:solidFill>
            </a:endParaRPr>
          </a:p>
          <a:p>
            <a:pPr algn="ctr"/>
            <a:r>
              <a:rPr lang="en-GB" sz="1500" b="1" dirty="0">
                <a:ln w="18415" cmpd="sng">
                  <a:noFill/>
                  <a:prstDash val="solid"/>
                </a:ln>
                <a:solidFill>
                  <a:schemeClr val="tx1"/>
                </a:solidFill>
              </a:rPr>
              <a:t>reported some form of mental  health issue</a:t>
            </a:r>
          </a:p>
        </p:txBody>
      </p:sp>
      <p:sp>
        <p:nvSpPr>
          <p:cNvPr id="11" name="Oval 10"/>
          <p:cNvSpPr/>
          <p:nvPr/>
        </p:nvSpPr>
        <p:spPr>
          <a:xfrm>
            <a:off x="6732240" y="1916832"/>
            <a:ext cx="1728192" cy="158417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b="1" dirty="0" smtClean="0">
                <a:ln w="18415" cmpd="sng">
                  <a:noFill/>
                  <a:prstDash val="solid"/>
                </a:ln>
                <a:solidFill>
                  <a:schemeClr val="tx1"/>
                </a:solidFill>
              </a:rPr>
              <a:t>45% </a:t>
            </a:r>
            <a:endParaRPr lang="en-GB" sz="1500" b="1" dirty="0">
              <a:ln w="18415" cmpd="sng">
                <a:noFill/>
                <a:prstDash val="solid"/>
              </a:ln>
              <a:solidFill>
                <a:schemeClr val="tx1"/>
              </a:solidFill>
            </a:endParaRPr>
          </a:p>
          <a:p>
            <a:pPr algn="ctr"/>
            <a:r>
              <a:rPr lang="en-GB" sz="1500" b="1" dirty="0">
                <a:ln w="18415" cmpd="sng">
                  <a:noFill/>
                  <a:prstDash val="solid"/>
                </a:ln>
                <a:solidFill>
                  <a:schemeClr val="tx1"/>
                </a:solidFill>
              </a:rPr>
              <a:t>Had been diagnosed with a mental  health issue</a:t>
            </a:r>
          </a:p>
        </p:txBody>
      </p:sp>
      <p:sp>
        <p:nvSpPr>
          <p:cNvPr id="12" name="Oval 11"/>
          <p:cNvSpPr/>
          <p:nvPr/>
        </p:nvSpPr>
        <p:spPr>
          <a:xfrm>
            <a:off x="692966" y="3501008"/>
            <a:ext cx="1728192" cy="15841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b="1" dirty="0">
                <a:ln w="18415" cmpd="sng">
                  <a:noFill/>
                  <a:prstDash val="solid"/>
                </a:ln>
                <a:solidFill>
                  <a:schemeClr val="tx1"/>
                </a:solidFill>
              </a:rPr>
              <a:t>25% </a:t>
            </a:r>
          </a:p>
          <a:p>
            <a:pPr algn="ctr"/>
            <a:r>
              <a:rPr lang="en-GB" sz="1500" b="1" dirty="0">
                <a:ln w="18415" cmpd="sng">
                  <a:noFill/>
                  <a:prstDash val="solid"/>
                </a:ln>
                <a:solidFill>
                  <a:schemeClr val="tx1"/>
                </a:solidFill>
              </a:rPr>
              <a:t>Have or are recovering from an alcohol problem</a:t>
            </a:r>
          </a:p>
        </p:txBody>
      </p:sp>
      <p:sp>
        <p:nvSpPr>
          <p:cNvPr id="13" name="Oval 12"/>
          <p:cNvSpPr/>
          <p:nvPr/>
        </p:nvSpPr>
        <p:spPr>
          <a:xfrm>
            <a:off x="4741303" y="3501008"/>
            <a:ext cx="1728192" cy="158417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b="1" dirty="0" smtClean="0">
                <a:ln w="18415" cmpd="sng">
                  <a:noFill/>
                  <a:prstDash val="solid"/>
                </a:ln>
                <a:solidFill>
                  <a:schemeClr val="tx1"/>
                </a:solidFill>
              </a:rPr>
              <a:t>27% </a:t>
            </a:r>
            <a:endParaRPr lang="en-GB" sz="1500" b="1" dirty="0">
              <a:ln w="18415" cmpd="sng">
                <a:noFill/>
                <a:prstDash val="solid"/>
              </a:ln>
              <a:solidFill>
                <a:schemeClr val="tx1"/>
              </a:solidFill>
            </a:endParaRPr>
          </a:p>
          <a:p>
            <a:pPr algn="ctr"/>
            <a:r>
              <a:rPr lang="en-GB" sz="1500" b="1" dirty="0">
                <a:ln w="18415" cmpd="sng">
                  <a:noFill/>
                  <a:prstDash val="solid"/>
                </a:ln>
                <a:solidFill>
                  <a:schemeClr val="tx1"/>
                </a:solidFill>
              </a:rPr>
              <a:t>Have or are recovering from an alcohol problem</a:t>
            </a:r>
          </a:p>
        </p:txBody>
      </p:sp>
      <p:sp>
        <p:nvSpPr>
          <p:cNvPr id="14" name="Oval 13"/>
          <p:cNvSpPr/>
          <p:nvPr/>
        </p:nvSpPr>
        <p:spPr>
          <a:xfrm>
            <a:off x="2483768" y="3501008"/>
            <a:ext cx="1844217" cy="159993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b="1" dirty="0" smtClean="0">
                <a:ln w="18415" cmpd="sng">
                  <a:noFill/>
                  <a:prstDash val="solid"/>
                </a:ln>
                <a:solidFill>
                  <a:schemeClr val="tx1"/>
                </a:solidFill>
              </a:rPr>
              <a:t>25% </a:t>
            </a:r>
            <a:endParaRPr lang="en-GB" sz="1500" b="1" dirty="0">
              <a:ln w="18415" cmpd="sng">
                <a:noFill/>
                <a:prstDash val="solid"/>
              </a:ln>
              <a:solidFill>
                <a:schemeClr val="tx1"/>
              </a:solidFill>
            </a:endParaRPr>
          </a:p>
          <a:p>
            <a:pPr algn="ctr"/>
            <a:r>
              <a:rPr lang="en-GB" sz="1500" b="1" dirty="0">
                <a:ln w="18415" cmpd="sng">
                  <a:noFill/>
                  <a:prstDash val="solid"/>
                </a:ln>
                <a:solidFill>
                  <a:schemeClr val="tx1"/>
                </a:solidFill>
              </a:rPr>
              <a:t>Said they take drugs or are recovering from a drug problem</a:t>
            </a:r>
          </a:p>
        </p:txBody>
      </p:sp>
      <p:sp>
        <p:nvSpPr>
          <p:cNvPr id="15" name="Oval 14"/>
          <p:cNvSpPr/>
          <p:nvPr/>
        </p:nvSpPr>
        <p:spPr>
          <a:xfrm>
            <a:off x="6732240" y="3501008"/>
            <a:ext cx="1871330" cy="164043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b="1" dirty="0" smtClean="0">
                <a:ln w="18415" cmpd="sng">
                  <a:noFill/>
                  <a:prstDash val="solid"/>
                </a:ln>
                <a:solidFill>
                  <a:schemeClr val="tx1"/>
                </a:solidFill>
              </a:rPr>
              <a:t>39% </a:t>
            </a:r>
            <a:endParaRPr lang="en-GB" sz="1500" b="1" dirty="0">
              <a:ln w="18415" cmpd="sng">
                <a:noFill/>
                <a:prstDash val="solid"/>
              </a:ln>
              <a:solidFill>
                <a:schemeClr val="tx1"/>
              </a:solidFill>
            </a:endParaRPr>
          </a:p>
          <a:p>
            <a:pPr algn="ctr"/>
            <a:r>
              <a:rPr lang="en-GB" sz="1500" b="1" dirty="0">
                <a:ln w="18415" cmpd="sng">
                  <a:noFill/>
                  <a:prstDash val="solid"/>
                </a:ln>
                <a:solidFill>
                  <a:schemeClr val="tx1"/>
                </a:solidFill>
              </a:rPr>
              <a:t>Said they take drugs or are recovering from a drug problem</a:t>
            </a:r>
          </a:p>
        </p:txBody>
      </p:sp>
      <p:sp>
        <p:nvSpPr>
          <p:cNvPr id="17" name="Oval 16"/>
          <p:cNvSpPr/>
          <p:nvPr/>
        </p:nvSpPr>
        <p:spPr>
          <a:xfrm>
            <a:off x="683568" y="5085184"/>
            <a:ext cx="1728192" cy="1584176"/>
          </a:xfrm>
          <a:prstGeom prst="ellipse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b="1" dirty="0">
                <a:ln w="18415" cmpd="sng">
                  <a:noFill/>
                  <a:prstDash val="solid"/>
                </a:ln>
                <a:solidFill>
                  <a:schemeClr val="tx1"/>
                </a:solidFill>
              </a:rPr>
              <a:t>51% </a:t>
            </a:r>
          </a:p>
          <a:p>
            <a:pPr algn="ctr"/>
            <a:r>
              <a:rPr lang="en-GB" sz="1500" b="1" dirty="0">
                <a:ln w="18415" cmpd="sng">
                  <a:noFill/>
                  <a:prstDash val="solid"/>
                </a:ln>
                <a:solidFill>
                  <a:schemeClr val="tx1"/>
                </a:solidFill>
              </a:rPr>
              <a:t>Had been to A&amp;E over the past six months</a:t>
            </a:r>
          </a:p>
        </p:txBody>
      </p:sp>
      <p:sp>
        <p:nvSpPr>
          <p:cNvPr id="18" name="Oval 17"/>
          <p:cNvSpPr/>
          <p:nvPr/>
        </p:nvSpPr>
        <p:spPr>
          <a:xfrm>
            <a:off x="2597356" y="5108511"/>
            <a:ext cx="1728192" cy="1584176"/>
          </a:xfrm>
          <a:prstGeom prst="ellipse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b="1" dirty="0">
                <a:ln w="18415" cmpd="sng">
                  <a:noFill/>
                  <a:prstDash val="solid"/>
                </a:ln>
                <a:solidFill>
                  <a:schemeClr val="tx1"/>
                </a:solidFill>
              </a:rPr>
              <a:t>47% </a:t>
            </a:r>
          </a:p>
          <a:p>
            <a:pPr algn="ctr"/>
            <a:r>
              <a:rPr lang="en-GB" sz="1500" b="1" dirty="0">
                <a:ln w="18415" cmpd="sng">
                  <a:noFill/>
                  <a:prstDash val="solid"/>
                </a:ln>
                <a:solidFill>
                  <a:schemeClr val="tx1"/>
                </a:solidFill>
              </a:rPr>
              <a:t>admitted to hospital in the past six months</a:t>
            </a:r>
          </a:p>
        </p:txBody>
      </p:sp>
      <p:sp>
        <p:nvSpPr>
          <p:cNvPr id="19" name="Oval 18"/>
          <p:cNvSpPr/>
          <p:nvPr/>
        </p:nvSpPr>
        <p:spPr>
          <a:xfrm>
            <a:off x="4741303" y="5108511"/>
            <a:ext cx="1728192" cy="1584176"/>
          </a:xfrm>
          <a:prstGeom prst="ellipse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b="1" dirty="0" smtClean="0">
                <a:ln w="18415" cmpd="sng">
                  <a:noFill/>
                  <a:prstDash val="solid"/>
                </a:ln>
                <a:solidFill>
                  <a:schemeClr val="tx1"/>
                </a:solidFill>
              </a:rPr>
              <a:t>35% </a:t>
            </a:r>
            <a:endParaRPr lang="en-GB" sz="1500" b="1" dirty="0">
              <a:ln w="18415" cmpd="sng">
                <a:noFill/>
                <a:prstDash val="solid"/>
              </a:ln>
              <a:solidFill>
                <a:schemeClr val="tx1"/>
              </a:solidFill>
            </a:endParaRPr>
          </a:p>
          <a:p>
            <a:pPr algn="ctr"/>
            <a:r>
              <a:rPr lang="en-GB" sz="1500" b="1" dirty="0">
                <a:ln w="18415" cmpd="sng">
                  <a:noFill/>
                  <a:prstDash val="solid"/>
                </a:ln>
                <a:solidFill>
                  <a:schemeClr val="tx1"/>
                </a:solidFill>
              </a:rPr>
              <a:t>Had been to A&amp;E over the past six months</a:t>
            </a:r>
          </a:p>
        </p:txBody>
      </p:sp>
      <p:sp>
        <p:nvSpPr>
          <p:cNvPr id="20" name="Oval 19"/>
          <p:cNvSpPr/>
          <p:nvPr/>
        </p:nvSpPr>
        <p:spPr>
          <a:xfrm>
            <a:off x="6853673" y="5141438"/>
            <a:ext cx="1728192" cy="1584176"/>
          </a:xfrm>
          <a:prstGeom prst="ellipse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b="1" dirty="0" smtClean="0">
                <a:ln w="18415" cmpd="sng">
                  <a:noFill/>
                  <a:prstDash val="solid"/>
                </a:ln>
                <a:solidFill>
                  <a:schemeClr val="tx1"/>
                </a:solidFill>
              </a:rPr>
              <a:t>26% </a:t>
            </a:r>
            <a:endParaRPr lang="en-GB" sz="1500" b="1" dirty="0">
              <a:ln w="18415" cmpd="sng">
                <a:noFill/>
                <a:prstDash val="solid"/>
              </a:ln>
              <a:solidFill>
                <a:schemeClr val="tx1"/>
              </a:solidFill>
            </a:endParaRPr>
          </a:p>
          <a:p>
            <a:pPr algn="ctr"/>
            <a:r>
              <a:rPr lang="en-GB" sz="1500" b="1" dirty="0">
                <a:ln w="18415" cmpd="sng">
                  <a:noFill/>
                  <a:prstDash val="solid"/>
                </a:ln>
                <a:solidFill>
                  <a:schemeClr val="tx1"/>
                </a:solidFill>
              </a:rPr>
              <a:t>admitted to hospital in the past six months</a:t>
            </a:r>
          </a:p>
        </p:txBody>
      </p:sp>
    </p:spTree>
    <p:extLst>
      <p:ext uri="{BB962C8B-B14F-4D97-AF65-F5344CB8AC3E}">
        <p14:creationId xmlns:p14="http://schemas.microsoft.com/office/powerpoint/2010/main" val="101781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5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25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5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5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15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1296" y="274638"/>
            <a:ext cx="6851104" cy="922114"/>
          </a:xfr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GB" sz="2800" b="1" dirty="0" smtClean="0"/>
              <a:t>42% of homeless people used the </a:t>
            </a:r>
            <a:br>
              <a:rPr lang="en-GB" sz="2800" b="1" dirty="0" smtClean="0"/>
            </a:br>
            <a:r>
              <a:rPr lang="en-GB" sz="2800" b="1" dirty="0" smtClean="0"/>
              <a:t>IOM </a:t>
            </a:r>
            <a:r>
              <a:rPr lang="en-GB" sz="2800" b="1" dirty="0"/>
              <a:t>A</a:t>
            </a:r>
            <a:r>
              <a:rPr lang="en-GB" sz="2800" b="1" dirty="0" smtClean="0"/>
              <a:t>mbulance </a:t>
            </a:r>
            <a:r>
              <a:rPr lang="en-GB" sz="2800" b="1" dirty="0"/>
              <a:t>S</a:t>
            </a:r>
            <a:r>
              <a:rPr lang="en-GB" sz="2800" b="1" dirty="0" smtClean="0"/>
              <a:t>ervice within the past 6 months</a:t>
            </a:r>
            <a:endParaRPr lang="en-GB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556792"/>
            <a:ext cx="2100711" cy="252028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7596336" y="2132856"/>
            <a:ext cx="1534569" cy="977889"/>
            <a:chOff x="1106608" y="2003548"/>
            <a:chExt cx="1864609" cy="1224136"/>
          </a:xfrm>
        </p:grpSpPr>
        <p:sp>
          <p:nvSpPr>
            <p:cNvPr id="8" name="Rounded Rectangular Callout 7"/>
            <p:cNvSpPr/>
            <p:nvPr/>
          </p:nvSpPr>
          <p:spPr>
            <a:xfrm>
              <a:off x="1106608" y="2003548"/>
              <a:ext cx="1764196" cy="1224136"/>
            </a:xfrm>
            <a:prstGeom prst="wedgeRoundRectCallou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96283" y="2353992"/>
              <a:ext cx="1774934" cy="423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smtClean="0"/>
                <a:t>13% Self harm</a:t>
              </a:r>
              <a:endParaRPr lang="en-GB" sz="1600" b="1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652120" y="1268760"/>
            <a:ext cx="2113367" cy="1197741"/>
            <a:chOff x="6077272" y="1556792"/>
            <a:chExt cx="2232248" cy="1273496"/>
          </a:xfrm>
        </p:grpSpPr>
        <p:sp>
          <p:nvSpPr>
            <p:cNvPr id="11" name="Cloud Callout 10"/>
            <p:cNvSpPr/>
            <p:nvPr/>
          </p:nvSpPr>
          <p:spPr>
            <a:xfrm>
              <a:off x="6077272" y="1556792"/>
              <a:ext cx="2232248" cy="1273496"/>
            </a:xfrm>
            <a:prstGeom prst="cloudCallou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09320" y="1809691"/>
              <a:ext cx="1368152" cy="621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/>
                <a:t>4</a:t>
              </a:r>
              <a:r>
                <a:rPr lang="en-GB" sz="1600" b="1" dirty="0" smtClean="0"/>
                <a:t>% result of an accident</a:t>
              </a:r>
              <a:endParaRPr lang="en-GB" sz="1600" b="1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850835" y="2944107"/>
            <a:ext cx="1817509" cy="1366879"/>
            <a:chOff x="6243847" y="1412776"/>
            <a:chExt cx="1872208" cy="1264380"/>
          </a:xfrm>
        </p:grpSpPr>
        <p:sp>
          <p:nvSpPr>
            <p:cNvPr id="12" name="Oval Callout 11"/>
            <p:cNvSpPr/>
            <p:nvPr/>
          </p:nvSpPr>
          <p:spPr>
            <a:xfrm>
              <a:off x="6243847" y="1412776"/>
              <a:ext cx="1872208" cy="1264380"/>
            </a:xfrm>
            <a:prstGeom prst="wedgeEllipseCallou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444208" y="1647262"/>
              <a:ext cx="1548172" cy="768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smtClean="0"/>
                <a:t>17% Breathing problems/ chest pains</a:t>
              </a:r>
              <a:endParaRPr lang="en-GB" sz="1600" b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691680" y="2932024"/>
            <a:ext cx="1733962" cy="1173580"/>
            <a:chOff x="5980287" y="1556792"/>
            <a:chExt cx="2232248" cy="1273496"/>
          </a:xfrm>
        </p:grpSpPr>
        <p:sp>
          <p:nvSpPr>
            <p:cNvPr id="21" name="Cloud Callout 20"/>
            <p:cNvSpPr/>
            <p:nvPr/>
          </p:nvSpPr>
          <p:spPr>
            <a:xfrm>
              <a:off x="5980287" y="1556792"/>
              <a:ext cx="2232248" cy="1273496"/>
            </a:xfrm>
            <a:prstGeom prst="cloudCallou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322651" y="1904816"/>
              <a:ext cx="1666199" cy="367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smtClean="0"/>
                <a:t>30% other</a:t>
              </a:r>
              <a:endParaRPr lang="en-GB" sz="1600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99262" y="1331265"/>
            <a:ext cx="1678341" cy="1087136"/>
            <a:chOff x="6300192" y="1412776"/>
            <a:chExt cx="1872208" cy="1264380"/>
          </a:xfrm>
        </p:grpSpPr>
        <p:sp>
          <p:nvSpPr>
            <p:cNvPr id="24" name="Oval Callout 23"/>
            <p:cNvSpPr/>
            <p:nvPr/>
          </p:nvSpPr>
          <p:spPr>
            <a:xfrm>
              <a:off x="6300192" y="1412776"/>
              <a:ext cx="1872208" cy="1264380"/>
            </a:xfrm>
            <a:prstGeom prst="wedgeEllipseCallou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444208" y="1583301"/>
              <a:ext cx="1548172" cy="966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/>
                <a:t>9</a:t>
              </a:r>
              <a:r>
                <a:rPr lang="en-GB" sz="1600" b="1" dirty="0" smtClean="0"/>
                <a:t>% Relating to mental health</a:t>
              </a:r>
              <a:endParaRPr lang="en-GB" sz="1600" b="1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15303" y="2091788"/>
            <a:ext cx="1556481" cy="1157252"/>
            <a:chOff x="1187624" y="2132856"/>
            <a:chExt cx="1764196" cy="1224136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27" name="Rounded Rectangular Callout 26"/>
            <p:cNvSpPr/>
            <p:nvPr/>
          </p:nvSpPr>
          <p:spPr>
            <a:xfrm>
              <a:off x="1187624" y="2132856"/>
              <a:ext cx="1764196" cy="1224136"/>
            </a:xfrm>
            <a:prstGeom prst="wedgeRoundRectCallou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403649" y="2197351"/>
              <a:ext cx="1440160" cy="87902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/>
                <a:t>9</a:t>
              </a:r>
              <a:r>
                <a:rPr lang="en-GB" sz="1600" b="1" dirty="0" smtClean="0"/>
                <a:t>% violent incident or assault</a:t>
              </a:r>
              <a:endParaRPr lang="en-GB" sz="1600" b="1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356448" y="4077072"/>
            <a:ext cx="1656184" cy="1150319"/>
            <a:chOff x="6077272" y="1556792"/>
            <a:chExt cx="2232248" cy="1273496"/>
          </a:xfrm>
        </p:grpSpPr>
        <p:sp>
          <p:nvSpPr>
            <p:cNvPr id="30" name="Cloud Callout 29"/>
            <p:cNvSpPr/>
            <p:nvPr/>
          </p:nvSpPr>
          <p:spPr>
            <a:xfrm>
              <a:off x="6077272" y="1556792"/>
              <a:ext cx="2232248" cy="1273496"/>
            </a:xfrm>
            <a:prstGeom prst="cloudCallou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192453" y="1937228"/>
              <a:ext cx="2031894" cy="374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/>
                <a:t>9</a:t>
              </a:r>
              <a:r>
                <a:rPr lang="en-GB" sz="1600" b="1" dirty="0" smtClean="0"/>
                <a:t>% Seizures</a:t>
              </a:r>
              <a:endParaRPr lang="en-GB" sz="1600" b="1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07981" y="4070300"/>
            <a:ext cx="1620384" cy="1086891"/>
            <a:chOff x="6300192" y="1412776"/>
            <a:chExt cx="1872208" cy="1264380"/>
          </a:xfrm>
        </p:grpSpPr>
        <p:sp>
          <p:nvSpPr>
            <p:cNvPr id="33" name="Oval Callout 32"/>
            <p:cNvSpPr/>
            <p:nvPr/>
          </p:nvSpPr>
          <p:spPr>
            <a:xfrm>
              <a:off x="6300192" y="1412776"/>
              <a:ext cx="1872208" cy="1264380"/>
            </a:xfrm>
            <a:prstGeom prst="wedgeEllipseCallou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356268" y="1700829"/>
              <a:ext cx="1728192" cy="608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/>
                <a:t>4</a:t>
              </a:r>
              <a:r>
                <a:rPr lang="en-GB" sz="1400" b="1" dirty="0" smtClean="0"/>
                <a:t>% relating to alcohol use</a:t>
              </a:r>
              <a:endParaRPr lang="en-GB" sz="1400" b="1" dirty="0"/>
            </a:p>
          </p:txBody>
        </p:sp>
      </p:grpSp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891400"/>
              </p:ext>
            </p:extLst>
          </p:nvPr>
        </p:nvGraphicFramePr>
        <p:xfrm>
          <a:off x="1977039" y="5311649"/>
          <a:ext cx="5619297" cy="74168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873099"/>
                <a:gridCol w="1873099"/>
                <a:gridCol w="187309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/>
                        <a:t>1-2</a:t>
                      </a:r>
                      <a:r>
                        <a:rPr lang="en-GB" b="0" baseline="0" dirty="0" smtClean="0"/>
                        <a:t> times</a:t>
                      </a:r>
                      <a:endParaRPr lang="en-GB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/>
                        <a:t>3-5 times</a:t>
                      </a:r>
                      <a:endParaRPr lang="en-GB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/>
                        <a:t>Over 5 times</a:t>
                      </a:r>
                      <a:endParaRPr lang="en-GB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29%</a:t>
                      </a:r>
                      <a:endParaRPr lang="en-GB" b="1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5%</a:t>
                      </a:r>
                      <a:endParaRPr lang="en-GB" b="1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7%</a:t>
                      </a:r>
                      <a:endParaRPr lang="en-GB" b="1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71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3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6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90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20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800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1000"/>
                            </p:stCondLst>
                            <p:childTnLst>
                              <p:par>
                                <p:cTn id="69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321296" y="274638"/>
            <a:ext cx="6851104" cy="9221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 smtClean="0"/>
              <a:t>51% of homeless people have visited </a:t>
            </a:r>
          </a:p>
          <a:p>
            <a:r>
              <a:rPr lang="en-GB" sz="2800" b="1" dirty="0" smtClean="0"/>
              <a:t>Nobles Hospital A&amp;E within the past 6 months</a:t>
            </a:r>
            <a:endParaRPr lang="en-GB" sz="28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417653" y="3316272"/>
            <a:ext cx="1255948" cy="729575"/>
            <a:chOff x="1187624" y="2132856"/>
            <a:chExt cx="1764196" cy="122413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5" name="Rounded Rectangular Callout 4"/>
            <p:cNvSpPr/>
            <p:nvPr/>
          </p:nvSpPr>
          <p:spPr>
            <a:xfrm>
              <a:off x="1187624" y="2132856"/>
              <a:ext cx="1764196" cy="1224136"/>
            </a:xfrm>
            <a:prstGeom prst="wedgeRoundRectCallou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257705" y="2353992"/>
              <a:ext cx="1618363" cy="8778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 smtClean="0"/>
                <a:t>14% Self harm</a:t>
              </a:r>
              <a:endParaRPr lang="en-GB" sz="1400" b="1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843009" y="1295155"/>
            <a:ext cx="1887488" cy="1107676"/>
            <a:chOff x="6077272" y="1556792"/>
            <a:chExt cx="2232248" cy="1273496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8" name="Cloud Callout 7"/>
            <p:cNvSpPr/>
            <p:nvPr/>
          </p:nvSpPr>
          <p:spPr>
            <a:xfrm>
              <a:off x="6077272" y="1556792"/>
              <a:ext cx="2232248" cy="1273496"/>
            </a:xfrm>
            <a:prstGeom prst="cloudCallou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509320" y="1809691"/>
              <a:ext cx="1368151" cy="60154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 smtClean="0"/>
                <a:t>14% result of an accident</a:t>
              </a:r>
              <a:endParaRPr lang="en-GB" sz="1400" b="1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638909" y="2754927"/>
            <a:ext cx="1529477" cy="1122690"/>
            <a:chOff x="6300192" y="1412776"/>
            <a:chExt cx="1872208" cy="1264380"/>
          </a:xfrm>
        </p:grpSpPr>
        <p:sp>
          <p:nvSpPr>
            <p:cNvPr id="11" name="Oval Callout 10"/>
            <p:cNvSpPr/>
            <p:nvPr/>
          </p:nvSpPr>
          <p:spPr>
            <a:xfrm>
              <a:off x="6300192" y="1412776"/>
              <a:ext cx="1872208" cy="1264380"/>
            </a:xfrm>
            <a:prstGeom prst="wedgeEllipseCallou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444208" y="1647262"/>
              <a:ext cx="1548172" cy="83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 smtClean="0"/>
                <a:t>11% Breathing problems/ chest pains</a:t>
              </a:r>
              <a:endParaRPr lang="en-GB" sz="1400" b="1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16309" y="1776734"/>
            <a:ext cx="1584176" cy="890113"/>
            <a:chOff x="6300192" y="1412776"/>
            <a:chExt cx="1872208" cy="1264380"/>
          </a:xfrm>
        </p:grpSpPr>
        <p:sp>
          <p:nvSpPr>
            <p:cNvPr id="17" name="Oval Callout 16"/>
            <p:cNvSpPr/>
            <p:nvPr/>
          </p:nvSpPr>
          <p:spPr>
            <a:xfrm>
              <a:off x="6300192" y="1412776"/>
              <a:ext cx="1872208" cy="1264380"/>
            </a:xfrm>
            <a:prstGeom prst="wedgeEllipseCallou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444208" y="1583301"/>
              <a:ext cx="1548172" cy="74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/>
                <a:t>4</a:t>
              </a:r>
              <a:r>
                <a:rPr lang="en-GB" sz="1400" b="1" dirty="0" smtClean="0"/>
                <a:t>% Relating to mental health</a:t>
              </a:r>
              <a:endParaRPr lang="en-GB" sz="1400" b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159410" y="1407652"/>
            <a:ext cx="1179748" cy="855760"/>
            <a:chOff x="1187624" y="2132856"/>
            <a:chExt cx="1764196" cy="122413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0" name="Rounded Rectangular Callout 19"/>
            <p:cNvSpPr/>
            <p:nvPr/>
          </p:nvSpPr>
          <p:spPr>
            <a:xfrm>
              <a:off x="1187624" y="2132856"/>
              <a:ext cx="1764196" cy="1224136"/>
            </a:xfrm>
            <a:prstGeom prst="wedgeRoundRectCallou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03648" y="2197351"/>
              <a:ext cx="1440161" cy="105663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/>
                <a:t>7</a:t>
              </a:r>
              <a:r>
                <a:rPr lang="en-GB" sz="1400" b="1" dirty="0" smtClean="0"/>
                <a:t>% violent incident or assault</a:t>
              </a:r>
              <a:endParaRPr lang="en-GB" sz="1400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517432" y="3832728"/>
            <a:ext cx="1447056" cy="892947"/>
            <a:chOff x="6077272" y="1556792"/>
            <a:chExt cx="2232248" cy="1273496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3" name="Cloud Callout 22"/>
            <p:cNvSpPr/>
            <p:nvPr/>
          </p:nvSpPr>
          <p:spPr>
            <a:xfrm>
              <a:off x="6077272" y="1556792"/>
              <a:ext cx="2232248" cy="1273496"/>
            </a:xfrm>
            <a:prstGeom prst="cloudCallou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303535" y="1926188"/>
              <a:ext cx="1894905" cy="43894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 smtClean="0"/>
                <a:t>11% Seizures</a:t>
              </a:r>
              <a:endParaRPr lang="en-GB" sz="1400" b="1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487111" y="4214659"/>
            <a:ext cx="1410396" cy="864096"/>
            <a:chOff x="6300192" y="1412776"/>
            <a:chExt cx="1872208" cy="1264380"/>
          </a:xfrm>
        </p:grpSpPr>
        <p:sp>
          <p:nvSpPr>
            <p:cNvPr id="26" name="Oval Callout 25"/>
            <p:cNvSpPr/>
            <p:nvPr/>
          </p:nvSpPr>
          <p:spPr>
            <a:xfrm>
              <a:off x="6300192" y="1412776"/>
              <a:ext cx="1872208" cy="1264380"/>
            </a:xfrm>
            <a:prstGeom prst="wedgeEllipseCallou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356268" y="1700829"/>
              <a:ext cx="1728192" cy="7655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/>
                <a:t>7</a:t>
              </a:r>
              <a:r>
                <a:rPr lang="en-GB" sz="1400" b="1" dirty="0" smtClean="0"/>
                <a:t>% relating to alcohol use</a:t>
              </a:r>
              <a:endParaRPr lang="en-GB" sz="1400" b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759341" y="4294161"/>
            <a:ext cx="1260931" cy="863031"/>
            <a:chOff x="1187624" y="2132856"/>
            <a:chExt cx="1764196" cy="122413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9" name="Rounded Rectangular Callout 28"/>
            <p:cNvSpPr/>
            <p:nvPr/>
          </p:nvSpPr>
          <p:spPr>
            <a:xfrm>
              <a:off x="1187624" y="2132856"/>
              <a:ext cx="1764196" cy="1224136"/>
            </a:xfrm>
            <a:prstGeom prst="wedgeRoundRectCallou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60997" y="2474844"/>
              <a:ext cx="1656184" cy="41472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00" b="1" dirty="0" smtClean="0"/>
                <a:t>32% Other</a:t>
              </a:r>
              <a:endParaRPr lang="en-GB" sz="1300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524328" y="2191404"/>
            <a:ext cx="1512168" cy="1124868"/>
            <a:chOff x="1187624" y="2132856"/>
            <a:chExt cx="1764196" cy="122413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2" name="Rounded Rectangular Callout 31"/>
            <p:cNvSpPr/>
            <p:nvPr/>
          </p:nvSpPr>
          <p:spPr>
            <a:xfrm>
              <a:off x="1187624" y="2132856"/>
              <a:ext cx="1764196" cy="1224136"/>
            </a:xfrm>
            <a:prstGeom prst="wedgeRoundRectCallou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71633" y="2440099"/>
              <a:ext cx="1512168" cy="5693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/>
                <a:t>4</a:t>
              </a:r>
              <a:r>
                <a:rPr lang="en-GB" sz="1400" b="1" dirty="0" smtClean="0"/>
                <a:t>% stomach pain</a:t>
              </a:r>
              <a:endParaRPr lang="en-GB" sz="1400" b="1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035790" y="2769396"/>
            <a:ext cx="1701877" cy="1029327"/>
            <a:chOff x="6077272" y="1556792"/>
            <a:chExt cx="2232248" cy="1273496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35" name="Cloud Callout 34"/>
            <p:cNvSpPr/>
            <p:nvPr/>
          </p:nvSpPr>
          <p:spPr>
            <a:xfrm>
              <a:off x="6077272" y="1556792"/>
              <a:ext cx="2232248" cy="1273496"/>
            </a:xfrm>
            <a:prstGeom prst="cloudCallou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364034" y="1939396"/>
              <a:ext cx="1726464" cy="38078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 smtClean="0"/>
                <a:t>14% infections</a:t>
              </a:r>
              <a:endParaRPr lang="en-GB" sz="1400" b="1" dirty="0"/>
            </a:p>
          </p:txBody>
        </p:sp>
      </p:grpSp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152695"/>
              </p:ext>
            </p:extLst>
          </p:nvPr>
        </p:nvGraphicFramePr>
        <p:xfrm>
          <a:off x="1979712" y="5589240"/>
          <a:ext cx="5619297" cy="74168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873099"/>
                <a:gridCol w="1873099"/>
                <a:gridCol w="187309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/>
                        <a:t>1-2</a:t>
                      </a:r>
                      <a:r>
                        <a:rPr lang="en-GB" b="0" baseline="0" dirty="0" smtClean="0"/>
                        <a:t> times</a:t>
                      </a:r>
                      <a:endParaRPr lang="en-GB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/>
                        <a:t>3-5 times</a:t>
                      </a:r>
                      <a:endParaRPr lang="en-GB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/>
                        <a:t>Over 5 times</a:t>
                      </a:r>
                      <a:endParaRPr lang="en-GB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31%</a:t>
                      </a:r>
                      <a:endParaRPr lang="en-GB" b="1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11%</a:t>
                      </a:r>
                      <a:endParaRPr lang="en-GB" b="1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9%</a:t>
                      </a:r>
                      <a:endParaRPr lang="en-GB" b="1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143" y="1340768"/>
            <a:ext cx="1309714" cy="277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3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80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10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400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700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0"/>
                            </p:stCondLst>
                            <p:childTnLst>
                              <p:par>
                                <p:cTn id="69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3000"/>
                            </p:stCondLst>
                            <p:childTnLst>
                              <p:par>
                                <p:cTn id="7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6000"/>
                            </p:stCondLst>
                            <p:childTnLst>
                              <p:par>
                                <p:cTn id="81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321296" y="274638"/>
            <a:ext cx="6851104" cy="9221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 smtClean="0"/>
              <a:t>47% of homeless people have been admitted into Nobles hospital within the past 6 months</a:t>
            </a:r>
            <a:endParaRPr lang="en-GB" sz="28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2046705" y="4108360"/>
            <a:ext cx="1405651" cy="904816"/>
            <a:chOff x="1187624" y="2132856"/>
            <a:chExt cx="1764196" cy="122413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4" name="Rounded Rectangular Callout 3"/>
            <p:cNvSpPr/>
            <p:nvPr/>
          </p:nvSpPr>
          <p:spPr>
            <a:xfrm>
              <a:off x="1187624" y="2132856"/>
              <a:ext cx="1764196" cy="1224136"/>
            </a:xfrm>
            <a:prstGeom prst="wedgeRoundRectCallou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250239" y="2509277"/>
              <a:ext cx="1626757" cy="45803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/>
                <a:t>8</a:t>
              </a:r>
              <a:r>
                <a:rPr lang="en-GB" sz="1600" b="1" dirty="0" smtClean="0"/>
                <a:t>% self harm</a:t>
              </a:r>
              <a:endParaRPr lang="en-GB" sz="1600" b="1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580112" y="1439171"/>
            <a:ext cx="2329391" cy="1341757"/>
            <a:chOff x="6077272" y="1556792"/>
            <a:chExt cx="2232248" cy="1273496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7" name="Cloud Callout 6"/>
            <p:cNvSpPr/>
            <p:nvPr/>
          </p:nvSpPr>
          <p:spPr>
            <a:xfrm>
              <a:off x="6077272" y="1556792"/>
              <a:ext cx="2232248" cy="1273496"/>
            </a:xfrm>
            <a:prstGeom prst="cloudCallou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509320" y="1865196"/>
              <a:ext cx="1455176" cy="55502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/>
                <a:t>4</a:t>
              </a:r>
              <a:r>
                <a:rPr lang="en-GB" sz="1600" b="1" dirty="0" smtClean="0"/>
                <a:t>% result of an accident</a:t>
              </a:r>
              <a:endParaRPr lang="en-GB" sz="1600" b="1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714931" y="2852936"/>
            <a:ext cx="2105541" cy="1194942"/>
            <a:chOff x="6300192" y="1412776"/>
            <a:chExt cx="1872208" cy="1264380"/>
          </a:xfrm>
        </p:grpSpPr>
        <p:sp>
          <p:nvSpPr>
            <p:cNvPr id="10" name="Oval Callout 9"/>
            <p:cNvSpPr/>
            <p:nvPr/>
          </p:nvSpPr>
          <p:spPr>
            <a:xfrm>
              <a:off x="6300192" y="1412776"/>
              <a:ext cx="1872208" cy="1264380"/>
            </a:xfrm>
            <a:prstGeom prst="wedgeEllipseCallou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444208" y="1647262"/>
              <a:ext cx="1548172" cy="879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smtClean="0"/>
                <a:t>12% breathing problems/ chest pains</a:t>
              </a:r>
              <a:endParaRPr lang="en-GB" sz="1600" b="1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619672" y="2449907"/>
            <a:ext cx="1894365" cy="1051153"/>
            <a:chOff x="6300192" y="1412776"/>
            <a:chExt cx="1872208" cy="1264380"/>
          </a:xfrm>
        </p:grpSpPr>
        <p:sp>
          <p:nvSpPr>
            <p:cNvPr id="16" name="Oval Callout 15"/>
            <p:cNvSpPr/>
            <p:nvPr/>
          </p:nvSpPr>
          <p:spPr>
            <a:xfrm>
              <a:off x="6300192" y="1412776"/>
              <a:ext cx="1872208" cy="1264380"/>
            </a:xfrm>
            <a:prstGeom prst="wedgeEllipseCallou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44208" y="1583300"/>
              <a:ext cx="1548172" cy="703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smtClean="0"/>
                <a:t>12% relating to mental health</a:t>
              </a:r>
              <a:endParaRPr lang="en-GB" sz="1600" b="1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51520" y="1340768"/>
            <a:ext cx="1728192" cy="1085244"/>
            <a:chOff x="1187624" y="2132856"/>
            <a:chExt cx="1840164" cy="308897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9" name="Rounded Rectangular Callout 18"/>
            <p:cNvSpPr/>
            <p:nvPr/>
          </p:nvSpPr>
          <p:spPr>
            <a:xfrm>
              <a:off x="1187624" y="2132856"/>
              <a:ext cx="1840164" cy="3088976"/>
            </a:xfrm>
            <a:prstGeom prst="wedgeRoundRectCallou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315584" y="2557357"/>
              <a:ext cx="1624140" cy="236530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/>
                <a:t>4</a:t>
              </a:r>
              <a:r>
                <a:rPr lang="en-GB" sz="1600" b="1" dirty="0" smtClean="0"/>
                <a:t>% violent incident or assault</a:t>
              </a:r>
              <a:endParaRPr lang="en-GB" sz="1600" b="1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79512" y="3645024"/>
            <a:ext cx="1686588" cy="1218874"/>
            <a:chOff x="6077272" y="1556792"/>
            <a:chExt cx="2232248" cy="1273496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2" name="Cloud Callout 21"/>
            <p:cNvSpPr/>
            <p:nvPr/>
          </p:nvSpPr>
          <p:spPr>
            <a:xfrm>
              <a:off x="6077272" y="1556792"/>
              <a:ext cx="2232248" cy="1273496"/>
            </a:xfrm>
            <a:prstGeom prst="cloudCallou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398839" y="1926188"/>
              <a:ext cx="1731887" cy="35372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smtClean="0"/>
                <a:t>15% seizures</a:t>
              </a:r>
              <a:endParaRPr lang="en-GB" sz="1600" b="1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707904" y="4437112"/>
            <a:ext cx="1715039" cy="908033"/>
            <a:chOff x="6300192" y="1412776"/>
            <a:chExt cx="1872208" cy="1264380"/>
          </a:xfrm>
        </p:grpSpPr>
        <p:sp>
          <p:nvSpPr>
            <p:cNvPr id="25" name="Oval Callout 24"/>
            <p:cNvSpPr/>
            <p:nvPr/>
          </p:nvSpPr>
          <p:spPr>
            <a:xfrm>
              <a:off x="6300192" y="1412776"/>
              <a:ext cx="1872208" cy="1264380"/>
            </a:xfrm>
            <a:prstGeom prst="wedgeEllipseCallou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356269" y="1700828"/>
              <a:ext cx="1728192" cy="81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/>
                <a:t>4</a:t>
              </a:r>
              <a:r>
                <a:rPr lang="en-GB" sz="1600" b="1" dirty="0" smtClean="0"/>
                <a:t>% relating to alcohol use</a:t>
              </a:r>
              <a:endParaRPr lang="en-GB" sz="1600" b="1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580112" y="3934121"/>
            <a:ext cx="1404947" cy="935039"/>
            <a:chOff x="1187624" y="2132856"/>
            <a:chExt cx="1764196" cy="122413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8" name="Rounded Rectangular Callout 27"/>
            <p:cNvSpPr/>
            <p:nvPr/>
          </p:nvSpPr>
          <p:spPr>
            <a:xfrm>
              <a:off x="1187624" y="2132856"/>
              <a:ext cx="1764196" cy="1224136"/>
            </a:xfrm>
            <a:prstGeom prst="wedgeRoundRectCallou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260997" y="2474844"/>
              <a:ext cx="1656184" cy="443229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/>
                <a:t>3</a:t>
              </a:r>
              <a:r>
                <a:rPr lang="en-GB" sz="1600" b="1" dirty="0" smtClean="0"/>
                <a:t>8% other</a:t>
              </a:r>
              <a:endParaRPr lang="en-GB" sz="1600" b="1" dirty="0"/>
            </a:p>
          </p:txBody>
        </p:sp>
      </p:grpSp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619085"/>
              </p:ext>
            </p:extLst>
          </p:nvPr>
        </p:nvGraphicFramePr>
        <p:xfrm>
          <a:off x="1835697" y="5517232"/>
          <a:ext cx="5616624" cy="67056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872208"/>
                <a:gridCol w="1872208"/>
                <a:gridCol w="1872208"/>
              </a:tblGrid>
              <a:tr h="298832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 smtClean="0"/>
                        <a:t>1-2</a:t>
                      </a:r>
                      <a:r>
                        <a:rPr lang="en-GB" sz="1600" b="0" baseline="0" dirty="0" smtClean="0"/>
                        <a:t> times</a:t>
                      </a:r>
                      <a:endParaRPr lang="en-GB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 smtClean="0"/>
                        <a:t>3-5 times</a:t>
                      </a:r>
                      <a:endParaRPr lang="en-GB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 smtClean="0"/>
                        <a:t>Over 5 times</a:t>
                      </a:r>
                      <a:endParaRPr lang="en-GB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98832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smtClean="0"/>
                        <a:t>40%</a:t>
                      </a:r>
                      <a:endParaRPr lang="en-GB" sz="1600" b="1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smtClean="0"/>
                        <a:t>2%</a:t>
                      </a:r>
                      <a:endParaRPr lang="en-GB" sz="1600" b="1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smtClean="0"/>
                        <a:t>5%</a:t>
                      </a:r>
                      <a:endParaRPr lang="en-GB" sz="1600" b="1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38" name="Picture 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293" y="1340768"/>
            <a:ext cx="1761414" cy="296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213083"/>
              </p:ext>
            </p:extLst>
          </p:nvPr>
        </p:nvGraphicFramePr>
        <p:xfrm>
          <a:off x="1835696" y="6237312"/>
          <a:ext cx="561662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6624"/>
              </a:tblGrid>
              <a:tr h="13904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solidFill>
                            <a:sysClr val="windowText" lastClr="000000"/>
                          </a:solidFill>
                        </a:rPr>
                        <a:t>Average</a:t>
                      </a:r>
                      <a:r>
                        <a:rPr lang="en-GB" sz="2000" baseline="0" dirty="0" smtClean="0">
                          <a:solidFill>
                            <a:sysClr val="windowText" lastClr="000000"/>
                          </a:solidFill>
                        </a:rPr>
                        <a:t> number of nights in hospital </a:t>
                      </a:r>
                      <a:r>
                        <a:rPr lang="en-GB" sz="2000" u="sng" baseline="0" dirty="0" smtClean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endParaRPr lang="en-GB" sz="2000" u="sng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5152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1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40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70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3000"/>
                            </p:stCondLst>
                            <p:childTnLst>
                              <p:par>
                                <p:cTn id="61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6000"/>
                            </p:stCondLst>
                            <p:childTnLst>
                              <p:par>
                                <p:cTn id="67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9000"/>
                            </p:stCondLst>
                            <p:childTnLst>
                              <p:par>
                                <p:cTn id="73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6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000"/>
                            </p:stCondLst>
                            <p:childTnLst>
                              <p:par>
                                <p:cTn id="9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20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100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321296" y="274638"/>
            <a:ext cx="6851104" cy="9221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 smtClean="0"/>
              <a:t>IOM – UK Comparison of the use of </a:t>
            </a:r>
          </a:p>
          <a:p>
            <a:r>
              <a:rPr lang="en-GB" sz="2800" b="1" dirty="0" smtClean="0"/>
              <a:t>Acute and Primary Care Services</a:t>
            </a:r>
            <a:endParaRPr lang="en-GB" sz="2800" b="1" dirty="0"/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467544" y="1700808"/>
            <a:ext cx="4040188" cy="44553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>
            <a:normAutofit fontScale="4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3800" dirty="0" smtClean="0"/>
              <a:t>IOM Homeless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3800" dirty="0" smtClean="0"/>
              <a:t>use of Acute </a:t>
            </a:r>
            <a:r>
              <a:rPr lang="en-GB" sz="3800" dirty="0"/>
              <a:t>and Primary Care Services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 smtClean="0"/>
          </a:p>
          <a:p>
            <a:r>
              <a:rPr lang="en-GB" sz="3800" dirty="0" smtClean="0"/>
              <a:t>51% </a:t>
            </a:r>
            <a:r>
              <a:rPr lang="en-GB" sz="3800" dirty="0"/>
              <a:t>Had been to A&amp;E in the past 6 months</a:t>
            </a:r>
          </a:p>
          <a:p>
            <a:r>
              <a:rPr lang="en-GB" sz="3800" dirty="0" smtClean="0"/>
              <a:t>38% </a:t>
            </a:r>
            <a:r>
              <a:rPr lang="en-GB" sz="3800" dirty="0"/>
              <a:t>of homeless people said they had somewhere suitable to go upon leaving hospital</a:t>
            </a:r>
          </a:p>
          <a:p>
            <a:r>
              <a:rPr lang="en-GB" sz="3800" dirty="0" smtClean="0"/>
              <a:t>93% </a:t>
            </a:r>
            <a:r>
              <a:rPr lang="en-GB" sz="3800" dirty="0"/>
              <a:t>of surveyed homeless people said they are either permanently or temporarily registered with a GP</a:t>
            </a:r>
          </a:p>
          <a:p>
            <a:r>
              <a:rPr lang="en-GB" sz="3800" dirty="0" smtClean="0"/>
              <a:t>24% </a:t>
            </a:r>
            <a:r>
              <a:rPr lang="en-GB" sz="3800" dirty="0"/>
              <a:t>of homeless people said they had used opticians in the last 6 months</a:t>
            </a:r>
          </a:p>
          <a:p>
            <a:r>
              <a:rPr lang="en-GB" sz="3800" dirty="0" smtClean="0"/>
              <a:t>49% </a:t>
            </a:r>
            <a:r>
              <a:rPr lang="en-GB" sz="3800" dirty="0"/>
              <a:t>had visited a dentist at least once in the last 6 months</a:t>
            </a:r>
          </a:p>
          <a:p>
            <a:pPr marL="0" indent="0">
              <a:buNone/>
            </a:pPr>
            <a:endParaRPr lang="en-GB" sz="3800" dirty="0"/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4645025" y="1700808"/>
            <a:ext cx="4041775" cy="446449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 smtClean="0"/>
              <a:t>UK Homeless </a:t>
            </a:r>
            <a:endParaRPr lang="en-GB" dirty="0"/>
          </a:p>
          <a:p>
            <a:pPr marL="0" indent="0" algn="ctr">
              <a:buNone/>
            </a:pPr>
            <a:r>
              <a:rPr lang="en-GB" dirty="0"/>
              <a:t>use of Acute and Primary Care Services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 smtClean="0"/>
          </a:p>
          <a:p>
            <a:r>
              <a:rPr lang="en-GB" dirty="0" smtClean="0"/>
              <a:t>35% Had been to A&amp;E in the past 6 months</a:t>
            </a:r>
          </a:p>
          <a:p>
            <a:r>
              <a:rPr lang="en-GB" dirty="0" smtClean="0"/>
              <a:t>64% of homeless people said they had somewhere suitable to go upon leaving hospital</a:t>
            </a:r>
          </a:p>
          <a:p>
            <a:r>
              <a:rPr lang="en-GB" dirty="0" smtClean="0"/>
              <a:t>90% of surveyed homeless people said they are either permanently or temporarily registered with a GP</a:t>
            </a:r>
          </a:p>
          <a:p>
            <a:r>
              <a:rPr lang="en-GB" dirty="0" smtClean="0"/>
              <a:t>21% </a:t>
            </a:r>
            <a:r>
              <a:rPr lang="en-GB" sz="3300" dirty="0" smtClean="0"/>
              <a:t>of homeless people said they had used opticians in the last </a:t>
            </a:r>
            <a:r>
              <a:rPr lang="en-GB" dirty="0" smtClean="0"/>
              <a:t>6 months</a:t>
            </a:r>
          </a:p>
          <a:p>
            <a:r>
              <a:rPr lang="en-GB" dirty="0" smtClean="0"/>
              <a:t>32% had visited a dentist</a:t>
            </a:r>
          </a:p>
        </p:txBody>
      </p:sp>
    </p:spTree>
    <p:extLst>
      <p:ext uri="{BB962C8B-B14F-4D97-AF65-F5344CB8AC3E}">
        <p14:creationId xmlns:p14="http://schemas.microsoft.com/office/powerpoint/2010/main" val="13308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3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500"/>
                            </p:stCondLst>
                            <p:childTnLst>
                              <p:par>
                                <p:cTn id="9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2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 tmFilter="0, 0; .2, .5; .8, .5; 1, 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5" dur="250" autoRev="1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 tmFilter="0, 0; .2, .5; .8, .5; 1, 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8" dur="250" autoRev="1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 tmFilter="0, 0; .2, .5; .8, .5; 1, 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1" dur="250" autoRev="1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 tmFilter="0, 0; .2, .5; .8, .5; 1, 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4" dur="250" autoRev="1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 tmFilter="0, 0; .2, .5; .8, .5; 1, 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7" dur="250" autoRev="1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 tmFilter="0, 0; .2, .5; .8, .5; 1, 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0" dur="250" autoRev="1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 tmFilter="0, 0; .2, .5; .8, .5; 1, 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3" dur="250" autoRev="1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6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 tmFilter="0, 0; .2, .5; .8, .5; 1, 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9" dur="250" autoRev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 tmFilter="0, 0; .2, .5; .8, .5; 1, 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2" dur="250" autoRev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 tmFilter="0, 0; .2, .5; .8, .5; 1, 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5" dur="250" autoRev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 tmFilter="0, 0; .2, .5; .8, .5; 1, 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8" dur="250" autoRev="1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753344" y="260648"/>
            <a:ext cx="6275040" cy="7780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 smtClean="0"/>
              <a:t>Who helps you the most?</a:t>
            </a:r>
            <a:endParaRPr lang="en-GB" sz="28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5771001" y="1268761"/>
            <a:ext cx="2329391" cy="1266437"/>
            <a:chOff x="6077272" y="1556792"/>
            <a:chExt cx="2232248" cy="1273496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4" name="Cloud Callout 3"/>
            <p:cNvSpPr/>
            <p:nvPr/>
          </p:nvSpPr>
          <p:spPr>
            <a:xfrm>
              <a:off x="6077272" y="1556792"/>
              <a:ext cx="2232248" cy="1273496"/>
            </a:xfrm>
            <a:prstGeom prst="cloudCallou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09320" y="1809691"/>
              <a:ext cx="1368152" cy="74278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/>
                <a:t>Mandy Davies</a:t>
              </a:r>
            </a:p>
            <a:p>
              <a:pPr algn="ctr"/>
              <a:r>
                <a:rPr lang="en-GB" sz="1400" b="1" dirty="0" smtClean="0"/>
                <a:t>Adult Health Visitor</a:t>
              </a:r>
              <a:endParaRPr lang="en-GB" sz="1400" b="1" dirty="0"/>
            </a:p>
          </p:txBody>
        </p:sp>
      </p:grp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2E1E1"/>
              </a:clrFrom>
              <a:clrTo>
                <a:srgbClr val="E2E1E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799" y="1656030"/>
            <a:ext cx="2200329" cy="2637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5508104" y="2996952"/>
            <a:ext cx="1521689" cy="792088"/>
            <a:chOff x="6300192" y="1412776"/>
            <a:chExt cx="1872208" cy="1264380"/>
          </a:xfrm>
        </p:grpSpPr>
        <p:sp>
          <p:nvSpPr>
            <p:cNvPr id="8" name="Oval Callout 7"/>
            <p:cNvSpPr/>
            <p:nvPr/>
          </p:nvSpPr>
          <p:spPr>
            <a:xfrm>
              <a:off x="6300192" y="1412776"/>
              <a:ext cx="1872208" cy="1264380"/>
            </a:xfrm>
            <a:prstGeom prst="wedgeEllipseCallou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356269" y="1700828"/>
              <a:ext cx="1728192" cy="428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 smtClean="0"/>
                <a:t>GRAIH</a:t>
              </a:r>
              <a:endParaRPr lang="en-GB" sz="1400" b="1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675691" y="2420888"/>
            <a:ext cx="1216789" cy="791064"/>
            <a:chOff x="1187624" y="2132856"/>
            <a:chExt cx="1764196" cy="1224136"/>
          </a:xfrm>
        </p:grpSpPr>
        <p:sp>
          <p:nvSpPr>
            <p:cNvPr id="11" name="Rounded Rectangular Callout 10"/>
            <p:cNvSpPr/>
            <p:nvPr/>
          </p:nvSpPr>
          <p:spPr>
            <a:xfrm>
              <a:off x="1187624" y="2132856"/>
              <a:ext cx="1764196" cy="1224136"/>
            </a:xfrm>
            <a:prstGeom prst="wedgeRoundRectCallou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03649" y="2197351"/>
              <a:ext cx="1440160" cy="909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 smtClean="0"/>
                <a:t>Next Step Training Unit</a:t>
              </a:r>
              <a:endParaRPr lang="en-GB" sz="1400" b="1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175281" y="1918022"/>
            <a:ext cx="1634482" cy="852909"/>
            <a:chOff x="6300192" y="1412776"/>
            <a:chExt cx="1872208" cy="1264380"/>
          </a:xfrm>
        </p:grpSpPr>
        <p:sp>
          <p:nvSpPr>
            <p:cNvPr id="17" name="Oval Callout 16"/>
            <p:cNvSpPr/>
            <p:nvPr/>
          </p:nvSpPr>
          <p:spPr>
            <a:xfrm>
              <a:off x="6300192" y="1412776"/>
              <a:ext cx="1872208" cy="1264380"/>
            </a:xfrm>
            <a:prstGeom prst="wedgeEllipseCallou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356269" y="1700828"/>
              <a:ext cx="1728192" cy="428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 smtClean="0"/>
                <a:t>Diabetic Nurse</a:t>
              </a:r>
              <a:endParaRPr lang="en-GB" sz="1400" b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99592" y="1268760"/>
            <a:ext cx="1152128" cy="792088"/>
            <a:chOff x="1187624" y="2132856"/>
            <a:chExt cx="1764196" cy="1224136"/>
          </a:xfrm>
        </p:grpSpPr>
        <p:sp>
          <p:nvSpPr>
            <p:cNvPr id="20" name="Rounded Rectangular Callout 19"/>
            <p:cNvSpPr/>
            <p:nvPr/>
          </p:nvSpPr>
          <p:spPr>
            <a:xfrm>
              <a:off x="1187624" y="2132856"/>
              <a:ext cx="1764196" cy="1224136"/>
            </a:xfrm>
            <a:prstGeom prst="wedgeRoundRectCallou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03648" y="2386746"/>
              <a:ext cx="1440159" cy="495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 smtClean="0"/>
                <a:t>DAT</a:t>
              </a:r>
              <a:endParaRPr lang="en-GB" sz="1400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02949" y="2564904"/>
            <a:ext cx="1776763" cy="936104"/>
            <a:chOff x="6077272" y="1556792"/>
            <a:chExt cx="2232248" cy="1273496"/>
          </a:xfrm>
        </p:grpSpPr>
        <p:sp>
          <p:nvSpPr>
            <p:cNvPr id="23" name="Cloud Callout 22"/>
            <p:cNvSpPr/>
            <p:nvPr/>
          </p:nvSpPr>
          <p:spPr>
            <a:xfrm>
              <a:off x="6077272" y="1556792"/>
              <a:ext cx="2232248" cy="1273496"/>
            </a:xfrm>
            <a:prstGeom prst="cloudCallou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509320" y="1809691"/>
              <a:ext cx="1368152" cy="557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 smtClean="0"/>
                <a:t>Housing matters</a:t>
              </a:r>
              <a:endParaRPr lang="en-GB" sz="1400" b="1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403648" y="3394770"/>
            <a:ext cx="2050755" cy="1152128"/>
            <a:chOff x="6077272" y="1556792"/>
            <a:chExt cx="2232248" cy="1273496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6" name="Cloud Callout 25"/>
            <p:cNvSpPr/>
            <p:nvPr/>
          </p:nvSpPr>
          <p:spPr>
            <a:xfrm>
              <a:off x="6077272" y="1556792"/>
              <a:ext cx="2232248" cy="1273496"/>
            </a:xfrm>
            <a:prstGeom prst="cloudCallou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402389" y="1795573"/>
              <a:ext cx="1477641" cy="81647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 smtClean="0"/>
                <a:t>Emily </a:t>
              </a:r>
            </a:p>
            <a:p>
              <a:pPr algn="ctr"/>
              <a:r>
                <a:rPr lang="en-GB" sz="1400" b="1" dirty="0" smtClean="0"/>
                <a:t>Police Liaison Officer</a:t>
              </a:r>
              <a:endParaRPr lang="en-GB" sz="1400" b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069723" y="4354453"/>
            <a:ext cx="1152128" cy="802079"/>
            <a:chOff x="1187624" y="2117415"/>
            <a:chExt cx="1764196" cy="1239577"/>
          </a:xfrm>
        </p:grpSpPr>
        <p:sp>
          <p:nvSpPr>
            <p:cNvPr id="29" name="Rounded Rectangular Callout 28"/>
            <p:cNvSpPr/>
            <p:nvPr/>
          </p:nvSpPr>
          <p:spPr>
            <a:xfrm>
              <a:off x="1187624" y="2132856"/>
              <a:ext cx="1764196" cy="1224136"/>
            </a:xfrm>
            <a:prstGeom prst="wedgeRoundRectCallou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403648" y="2117415"/>
              <a:ext cx="1440159" cy="1141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 smtClean="0"/>
                <a:t>Paula Victim Support</a:t>
              </a:r>
              <a:endParaRPr lang="en-GB" sz="1400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660233" y="3573016"/>
            <a:ext cx="2376264" cy="1368152"/>
            <a:chOff x="6077272" y="1556792"/>
            <a:chExt cx="2232248" cy="1273496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32" name="Cloud Callout 31"/>
            <p:cNvSpPr/>
            <p:nvPr/>
          </p:nvSpPr>
          <p:spPr>
            <a:xfrm>
              <a:off x="6077272" y="1556792"/>
              <a:ext cx="2232248" cy="1273496"/>
            </a:xfrm>
            <a:prstGeom prst="cloudCallou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402389" y="1795572"/>
              <a:ext cx="1477641" cy="68755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 err="1" smtClean="0"/>
                <a:t>Maz</a:t>
              </a:r>
              <a:endParaRPr lang="en-GB" sz="1400" b="1" dirty="0" smtClean="0"/>
            </a:p>
            <a:p>
              <a:pPr algn="ctr"/>
              <a:r>
                <a:rPr lang="en-GB" sz="1400" b="1" dirty="0"/>
                <a:t>Assistant</a:t>
              </a:r>
            </a:p>
            <a:p>
              <a:pPr algn="ctr"/>
              <a:r>
                <a:rPr lang="en-GB" sz="1400" b="1" dirty="0" smtClean="0"/>
                <a:t>Social Worker</a:t>
              </a:r>
              <a:endParaRPr lang="en-GB" sz="1400" b="1" dirty="0"/>
            </a:p>
          </p:txBody>
        </p:sp>
      </p:grpSp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359702"/>
              </p:ext>
            </p:extLst>
          </p:nvPr>
        </p:nvGraphicFramePr>
        <p:xfrm>
          <a:off x="342377" y="5445224"/>
          <a:ext cx="8563171" cy="1081648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624635"/>
                <a:gridCol w="1158104"/>
                <a:gridCol w="832947"/>
                <a:gridCol w="949789"/>
                <a:gridCol w="832950"/>
                <a:gridCol w="1041186"/>
                <a:gridCol w="1041187"/>
                <a:gridCol w="1041187"/>
                <a:gridCol w="1041186"/>
              </a:tblGrid>
              <a:tr h="792088">
                <a:tc>
                  <a:txBody>
                    <a:bodyPr/>
                    <a:lstStyle/>
                    <a:p>
                      <a:pPr algn="ctr"/>
                      <a:r>
                        <a:rPr lang="en-GB" sz="1300" b="0" dirty="0" smtClean="0"/>
                        <a:t>GP</a:t>
                      </a:r>
                      <a:endParaRPr lang="en-GB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0" dirty="0" smtClean="0"/>
                        <a:t>A&amp;E</a:t>
                      </a:r>
                      <a:r>
                        <a:rPr lang="en-GB" sz="1300" b="0" baseline="0" dirty="0" smtClean="0"/>
                        <a:t> Staff</a:t>
                      </a:r>
                      <a:endParaRPr lang="en-GB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0" dirty="0" smtClean="0"/>
                        <a:t>Friend/</a:t>
                      </a:r>
                    </a:p>
                    <a:p>
                      <a:pPr algn="ctr"/>
                      <a:r>
                        <a:rPr lang="en-GB" sz="1300" b="0" dirty="0" smtClean="0"/>
                        <a:t>peer</a:t>
                      </a:r>
                      <a:endParaRPr lang="en-GB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0" dirty="0" smtClean="0"/>
                        <a:t>Family</a:t>
                      </a:r>
                      <a:endParaRPr lang="en-GB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0" dirty="0" smtClean="0"/>
                        <a:t>Alcohol worker</a:t>
                      </a:r>
                      <a:endParaRPr lang="en-GB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0" dirty="0" smtClean="0"/>
                        <a:t>Drug worker</a:t>
                      </a:r>
                      <a:endParaRPr lang="en-GB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300" b="0" dirty="0" smtClean="0"/>
                        <a:t>Mental health worker</a:t>
                      </a:r>
                      <a:endParaRPr lang="en-GB" sz="13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0" dirty="0" smtClean="0"/>
                        <a:t>Nobody</a:t>
                      </a:r>
                      <a:endParaRPr lang="en-GB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0" dirty="0" smtClean="0"/>
                        <a:t>Other</a:t>
                      </a:r>
                      <a:endParaRPr lang="en-GB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05082"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 smtClean="0"/>
                        <a:t>38%</a:t>
                      </a:r>
                      <a:endParaRPr lang="en-GB" sz="1300" b="1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 smtClean="0"/>
                        <a:t>5%</a:t>
                      </a:r>
                      <a:endParaRPr lang="en-GB" sz="1300" b="1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 smtClean="0"/>
                        <a:t>18%</a:t>
                      </a:r>
                      <a:endParaRPr lang="en-GB" sz="1300" b="1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 smtClean="0"/>
                        <a:t>13%</a:t>
                      </a:r>
                      <a:endParaRPr lang="en-GB" sz="1300" b="1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 smtClean="0"/>
                        <a:t>8%</a:t>
                      </a:r>
                      <a:endParaRPr lang="en-GB" sz="1300" b="1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 smtClean="0"/>
                        <a:t>3%</a:t>
                      </a:r>
                      <a:endParaRPr lang="en-GB" sz="1300" b="1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 smtClean="0"/>
                        <a:t>12%</a:t>
                      </a:r>
                      <a:endParaRPr lang="en-GB" sz="1300" b="1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 smtClean="0"/>
                        <a:t>8%</a:t>
                      </a:r>
                      <a:endParaRPr lang="en-GB" sz="1300" b="1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 smtClean="0"/>
                        <a:t>67%</a:t>
                      </a:r>
                      <a:endParaRPr lang="en-GB" sz="1300" b="1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076056" y="4198876"/>
            <a:ext cx="648072" cy="94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99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1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40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70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3000"/>
                            </p:stCondLst>
                            <p:childTnLst>
                              <p:par>
                                <p:cTn id="61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6000"/>
                            </p:stCondLst>
                            <p:childTnLst>
                              <p:par>
                                <p:cTn id="67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9000"/>
                            </p:stCondLst>
                            <p:childTnLst>
                              <p:par>
                                <p:cTn id="73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2000"/>
                            </p:stCondLst>
                            <p:childTnLst>
                              <p:par>
                                <p:cTn id="79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3049</TotalTime>
  <Words>2197</Words>
  <Application>Microsoft Office PowerPoint</Application>
  <PresentationFormat>On-screen Show (4:3)</PresentationFormat>
  <Paragraphs>369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42% of homeless people used the  IOM Ambulance Service within the past 6 months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Alcohol Use IOM – UK Comparison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Any Questions or Queries?</vt:lpstr>
    </vt:vector>
  </TitlesOfParts>
  <Company>Isle of Man Government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unhealthy state of homelessness</dc:title>
  <dc:creator>chshkmca</dc:creator>
  <cp:lastModifiedBy>chshkmca</cp:lastModifiedBy>
  <cp:revision>246</cp:revision>
  <cp:lastPrinted>2016-08-04T07:33:30Z</cp:lastPrinted>
  <dcterms:created xsi:type="dcterms:W3CDTF">2016-06-02T13:30:57Z</dcterms:created>
  <dcterms:modified xsi:type="dcterms:W3CDTF">2016-11-03T09:33:14Z</dcterms:modified>
</cp:coreProperties>
</file>